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70" r:id="rId2"/>
    <p:sldId id="256" r:id="rId3"/>
    <p:sldId id="257" r:id="rId4"/>
    <p:sldId id="258" r:id="rId5"/>
    <p:sldId id="259" r:id="rId6"/>
    <p:sldId id="260" r:id="rId7"/>
    <p:sldId id="261" r:id="rId8"/>
    <p:sldId id="320" r:id="rId9"/>
    <p:sldId id="266" r:id="rId10"/>
    <p:sldId id="319" r:id="rId11"/>
    <p:sldId id="321" r:id="rId12"/>
    <p:sldId id="263" r:id="rId13"/>
    <p:sldId id="325" r:id="rId14"/>
    <p:sldId id="264" r:id="rId15"/>
    <p:sldId id="265" r:id="rId16"/>
    <p:sldId id="334" r:id="rId17"/>
    <p:sldId id="324" r:id="rId18"/>
    <p:sldId id="367" r:id="rId19"/>
    <p:sldId id="335" r:id="rId20"/>
    <p:sldId id="368" r:id="rId21"/>
    <p:sldId id="336" r:id="rId22"/>
    <p:sldId id="337" r:id="rId23"/>
    <p:sldId id="338" r:id="rId24"/>
    <p:sldId id="340" r:id="rId25"/>
    <p:sldId id="366" r:id="rId26"/>
    <p:sldId id="362" r:id="rId27"/>
    <p:sldId id="364" r:id="rId28"/>
    <p:sldId id="365" r:id="rId29"/>
    <p:sldId id="363" r:id="rId30"/>
    <p:sldId id="329" r:id="rId31"/>
    <p:sldId id="369" r:id="rId32"/>
    <p:sldId id="32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0" d="100"/>
          <a:sy n="60" d="100"/>
        </p:scale>
        <p:origin x="90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889EE9-E8D1-435B-9D3C-5F06B27D5125}" type="datetimeFigureOut">
              <a:rPr lang="en-US" smtClean="0"/>
              <a:t>4/25/2025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9553C2-ABEA-4CE3-A2D3-27AA8DB46A22}" type="slidenum">
              <a:rPr lang="en-US" smtClean="0"/>
              <a:t>‹#›</a:t>
            </a:fld>
            <a:endParaRPr lang="en-US"/>
          </a:p>
        </p:txBody>
      </p:sp>
    </p:spTree>
    <p:extLst>
      <p:ext uri="{BB962C8B-B14F-4D97-AF65-F5344CB8AC3E}">
        <p14:creationId xmlns:p14="http://schemas.microsoft.com/office/powerpoint/2010/main" val="37042236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9553C2-ABEA-4CE3-A2D3-27AA8DB46A22}" type="slidenum">
              <a:rPr lang="en-US" smtClean="0"/>
              <a:t>18</a:t>
            </a:fld>
            <a:endParaRPr lang="en-US"/>
          </a:p>
        </p:txBody>
      </p:sp>
    </p:spTree>
    <p:extLst>
      <p:ext uri="{BB962C8B-B14F-4D97-AF65-F5344CB8AC3E}">
        <p14:creationId xmlns:p14="http://schemas.microsoft.com/office/powerpoint/2010/main" val="37030852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1226B-C93C-91CA-5C21-8412E0CDD08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7822B6F-5718-303A-7773-6E8E912B247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DFDD41D-5CB9-B19D-B8B4-892D1597AB06}"/>
              </a:ext>
            </a:extLst>
          </p:cNvPr>
          <p:cNvSpPr>
            <a:spLocks noGrp="1"/>
          </p:cNvSpPr>
          <p:nvPr>
            <p:ph type="dt" sz="half" idx="10"/>
          </p:nvPr>
        </p:nvSpPr>
        <p:spPr/>
        <p:txBody>
          <a:bodyPr/>
          <a:lstStyle/>
          <a:p>
            <a:fld id="{6C615E18-964D-4BC1-9599-7495553ABE3A}" type="datetimeFigureOut">
              <a:rPr lang="en-US" smtClean="0"/>
              <a:t>4/25/2025</a:t>
            </a:fld>
            <a:endParaRPr lang="en-US" dirty="0"/>
          </a:p>
        </p:txBody>
      </p:sp>
      <p:sp>
        <p:nvSpPr>
          <p:cNvPr id="5" name="Footer Placeholder 4">
            <a:extLst>
              <a:ext uri="{FF2B5EF4-FFF2-40B4-BE49-F238E27FC236}">
                <a16:creationId xmlns:a16="http://schemas.microsoft.com/office/drawing/2014/main" id="{E4ACD67E-CA78-D744-5989-0C304201E3B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2038C64-F845-D9C2-D10F-469EA00BE0B3}"/>
              </a:ext>
            </a:extLst>
          </p:cNvPr>
          <p:cNvSpPr>
            <a:spLocks noGrp="1"/>
          </p:cNvSpPr>
          <p:nvPr>
            <p:ph type="sldNum" sz="quarter" idx="12"/>
          </p:nvPr>
        </p:nvSpPr>
        <p:spPr/>
        <p:txBody>
          <a:bodyPr/>
          <a:lstStyle/>
          <a:p>
            <a:fld id="{970950CE-3E3A-4FAB-B823-0EC1E3526602}" type="slidenum">
              <a:rPr lang="en-US" smtClean="0"/>
              <a:t>‹#›</a:t>
            </a:fld>
            <a:endParaRPr lang="en-US" dirty="0"/>
          </a:p>
        </p:txBody>
      </p:sp>
    </p:spTree>
    <p:extLst>
      <p:ext uri="{BB962C8B-B14F-4D97-AF65-F5344CB8AC3E}">
        <p14:creationId xmlns:p14="http://schemas.microsoft.com/office/powerpoint/2010/main" val="20565626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057C2-7D60-C0D0-AB37-2659F828656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953491D-E1CC-BFD1-AC3F-E6B2A469EE6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600764-C802-D1A3-AC75-6217358AD419}"/>
              </a:ext>
            </a:extLst>
          </p:cNvPr>
          <p:cNvSpPr>
            <a:spLocks noGrp="1"/>
          </p:cNvSpPr>
          <p:nvPr>
            <p:ph type="dt" sz="half" idx="10"/>
          </p:nvPr>
        </p:nvSpPr>
        <p:spPr/>
        <p:txBody>
          <a:bodyPr/>
          <a:lstStyle/>
          <a:p>
            <a:fld id="{6C615E18-964D-4BC1-9599-7495553ABE3A}" type="datetimeFigureOut">
              <a:rPr lang="en-US" smtClean="0"/>
              <a:t>4/25/2025</a:t>
            </a:fld>
            <a:endParaRPr lang="en-US" dirty="0"/>
          </a:p>
        </p:txBody>
      </p:sp>
      <p:sp>
        <p:nvSpPr>
          <p:cNvPr id="5" name="Footer Placeholder 4">
            <a:extLst>
              <a:ext uri="{FF2B5EF4-FFF2-40B4-BE49-F238E27FC236}">
                <a16:creationId xmlns:a16="http://schemas.microsoft.com/office/drawing/2014/main" id="{091B6B91-3708-169B-FA8B-0063CE4D446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FE244B1-FCFC-BD3E-35A4-6D35289807AB}"/>
              </a:ext>
            </a:extLst>
          </p:cNvPr>
          <p:cNvSpPr>
            <a:spLocks noGrp="1"/>
          </p:cNvSpPr>
          <p:nvPr>
            <p:ph type="sldNum" sz="quarter" idx="12"/>
          </p:nvPr>
        </p:nvSpPr>
        <p:spPr/>
        <p:txBody>
          <a:bodyPr/>
          <a:lstStyle/>
          <a:p>
            <a:fld id="{970950CE-3E3A-4FAB-B823-0EC1E3526602}" type="slidenum">
              <a:rPr lang="en-US" smtClean="0"/>
              <a:t>‹#›</a:t>
            </a:fld>
            <a:endParaRPr lang="en-US" dirty="0"/>
          </a:p>
        </p:txBody>
      </p:sp>
    </p:spTree>
    <p:extLst>
      <p:ext uri="{BB962C8B-B14F-4D97-AF65-F5344CB8AC3E}">
        <p14:creationId xmlns:p14="http://schemas.microsoft.com/office/powerpoint/2010/main" val="3846890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2F02432-F1A9-23FD-A888-5D191E985EB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B9D1B66-A4E1-A7E0-F21E-A80F72B04C9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1A3610-F790-FB6C-B4CF-F1753E22820C}"/>
              </a:ext>
            </a:extLst>
          </p:cNvPr>
          <p:cNvSpPr>
            <a:spLocks noGrp="1"/>
          </p:cNvSpPr>
          <p:nvPr>
            <p:ph type="dt" sz="half" idx="10"/>
          </p:nvPr>
        </p:nvSpPr>
        <p:spPr/>
        <p:txBody>
          <a:bodyPr/>
          <a:lstStyle/>
          <a:p>
            <a:fld id="{6C615E18-964D-4BC1-9599-7495553ABE3A}" type="datetimeFigureOut">
              <a:rPr lang="en-US" smtClean="0"/>
              <a:t>4/25/2025</a:t>
            </a:fld>
            <a:endParaRPr lang="en-US" dirty="0"/>
          </a:p>
        </p:txBody>
      </p:sp>
      <p:sp>
        <p:nvSpPr>
          <p:cNvPr id="5" name="Footer Placeholder 4">
            <a:extLst>
              <a:ext uri="{FF2B5EF4-FFF2-40B4-BE49-F238E27FC236}">
                <a16:creationId xmlns:a16="http://schemas.microsoft.com/office/drawing/2014/main" id="{F83A90E8-654D-8DCF-73BD-B23730EC7B1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AB8241F-FADD-FACF-E12D-2DD3F0D70472}"/>
              </a:ext>
            </a:extLst>
          </p:cNvPr>
          <p:cNvSpPr>
            <a:spLocks noGrp="1"/>
          </p:cNvSpPr>
          <p:nvPr>
            <p:ph type="sldNum" sz="quarter" idx="12"/>
          </p:nvPr>
        </p:nvSpPr>
        <p:spPr/>
        <p:txBody>
          <a:bodyPr/>
          <a:lstStyle/>
          <a:p>
            <a:fld id="{970950CE-3E3A-4FAB-B823-0EC1E3526602}" type="slidenum">
              <a:rPr lang="en-US" smtClean="0"/>
              <a:t>‹#›</a:t>
            </a:fld>
            <a:endParaRPr lang="en-US" dirty="0"/>
          </a:p>
        </p:txBody>
      </p:sp>
    </p:spTree>
    <p:extLst>
      <p:ext uri="{BB962C8B-B14F-4D97-AF65-F5344CB8AC3E}">
        <p14:creationId xmlns:p14="http://schemas.microsoft.com/office/powerpoint/2010/main" val="190176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70D78-2AF4-0762-8A80-1F292658E2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AC7DD1-B8D9-63CE-8646-BC979BFF8CA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FF703D-FEF2-F567-2149-FEB7A3AFB590}"/>
              </a:ext>
            </a:extLst>
          </p:cNvPr>
          <p:cNvSpPr>
            <a:spLocks noGrp="1"/>
          </p:cNvSpPr>
          <p:nvPr>
            <p:ph type="dt" sz="half" idx="10"/>
          </p:nvPr>
        </p:nvSpPr>
        <p:spPr/>
        <p:txBody>
          <a:bodyPr/>
          <a:lstStyle/>
          <a:p>
            <a:fld id="{6C615E18-964D-4BC1-9599-7495553ABE3A}" type="datetimeFigureOut">
              <a:rPr lang="en-US" smtClean="0"/>
              <a:t>4/25/2025</a:t>
            </a:fld>
            <a:endParaRPr lang="en-US" dirty="0"/>
          </a:p>
        </p:txBody>
      </p:sp>
      <p:sp>
        <p:nvSpPr>
          <p:cNvPr id="5" name="Footer Placeholder 4">
            <a:extLst>
              <a:ext uri="{FF2B5EF4-FFF2-40B4-BE49-F238E27FC236}">
                <a16:creationId xmlns:a16="http://schemas.microsoft.com/office/drawing/2014/main" id="{0CF2A70C-3ED7-073F-2FC7-7B3E8145F6F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A5382C8-4535-6EF3-184C-4E64A709C43F}"/>
              </a:ext>
            </a:extLst>
          </p:cNvPr>
          <p:cNvSpPr>
            <a:spLocks noGrp="1"/>
          </p:cNvSpPr>
          <p:nvPr>
            <p:ph type="sldNum" sz="quarter" idx="12"/>
          </p:nvPr>
        </p:nvSpPr>
        <p:spPr/>
        <p:txBody>
          <a:bodyPr/>
          <a:lstStyle/>
          <a:p>
            <a:fld id="{970950CE-3E3A-4FAB-B823-0EC1E3526602}" type="slidenum">
              <a:rPr lang="en-US" smtClean="0"/>
              <a:t>‹#›</a:t>
            </a:fld>
            <a:endParaRPr lang="en-US" dirty="0"/>
          </a:p>
        </p:txBody>
      </p:sp>
    </p:spTree>
    <p:extLst>
      <p:ext uri="{BB962C8B-B14F-4D97-AF65-F5344CB8AC3E}">
        <p14:creationId xmlns:p14="http://schemas.microsoft.com/office/powerpoint/2010/main" val="15229743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2A720-93A7-D81C-4387-3A1851DF2F1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F2C1899-DA4C-7D57-148C-21574169129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F392684-4685-FEA0-613E-ABF36682704E}"/>
              </a:ext>
            </a:extLst>
          </p:cNvPr>
          <p:cNvSpPr>
            <a:spLocks noGrp="1"/>
          </p:cNvSpPr>
          <p:nvPr>
            <p:ph type="dt" sz="half" idx="10"/>
          </p:nvPr>
        </p:nvSpPr>
        <p:spPr/>
        <p:txBody>
          <a:bodyPr/>
          <a:lstStyle/>
          <a:p>
            <a:fld id="{6C615E18-964D-4BC1-9599-7495553ABE3A}" type="datetimeFigureOut">
              <a:rPr lang="en-US" smtClean="0"/>
              <a:t>4/25/2025</a:t>
            </a:fld>
            <a:endParaRPr lang="en-US" dirty="0"/>
          </a:p>
        </p:txBody>
      </p:sp>
      <p:sp>
        <p:nvSpPr>
          <p:cNvPr id="5" name="Footer Placeholder 4">
            <a:extLst>
              <a:ext uri="{FF2B5EF4-FFF2-40B4-BE49-F238E27FC236}">
                <a16:creationId xmlns:a16="http://schemas.microsoft.com/office/drawing/2014/main" id="{33164661-FF33-E28C-69B1-0D76A854033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31324CE-5227-A54E-3AB9-6A3D11F5C24F}"/>
              </a:ext>
            </a:extLst>
          </p:cNvPr>
          <p:cNvSpPr>
            <a:spLocks noGrp="1"/>
          </p:cNvSpPr>
          <p:nvPr>
            <p:ph type="sldNum" sz="quarter" idx="12"/>
          </p:nvPr>
        </p:nvSpPr>
        <p:spPr/>
        <p:txBody>
          <a:bodyPr/>
          <a:lstStyle/>
          <a:p>
            <a:fld id="{970950CE-3E3A-4FAB-B823-0EC1E3526602}" type="slidenum">
              <a:rPr lang="en-US" smtClean="0"/>
              <a:t>‹#›</a:t>
            </a:fld>
            <a:endParaRPr lang="en-US" dirty="0"/>
          </a:p>
        </p:txBody>
      </p:sp>
    </p:spTree>
    <p:extLst>
      <p:ext uri="{BB962C8B-B14F-4D97-AF65-F5344CB8AC3E}">
        <p14:creationId xmlns:p14="http://schemas.microsoft.com/office/powerpoint/2010/main" val="27700960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10736-9F28-C662-889E-625A65D2B8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4EEB27E-5C97-9095-C72D-BF85B256106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D5FA325-785B-F68E-C3DA-FAA70BCD003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104BFD7-0567-D1C6-3438-6AA11B9AA62F}"/>
              </a:ext>
            </a:extLst>
          </p:cNvPr>
          <p:cNvSpPr>
            <a:spLocks noGrp="1"/>
          </p:cNvSpPr>
          <p:nvPr>
            <p:ph type="dt" sz="half" idx="10"/>
          </p:nvPr>
        </p:nvSpPr>
        <p:spPr/>
        <p:txBody>
          <a:bodyPr/>
          <a:lstStyle/>
          <a:p>
            <a:fld id="{6C615E18-964D-4BC1-9599-7495553ABE3A}" type="datetimeFigureOut">
              <a:rPr lang="en-US" smtClean="0"/>
              <a:t>4/25/2025</a:t>
            </a:fld>
            <a:endParaRPr lang="en-US" dirty="0"/>
          </a:p>
        </p:txBody>
      </p:sp>
      <p:sp>
        <p:nvSpPr>
          <p:cNvPr id="6" name="Footer Placeholder 5">
            <a:extLst>
              <a:ext uri="{FF2B5EF4-FFF2-40B4-BE49-F238E27FC236}">
                <a16:creationId xmlns:a16="http://schemas.microsoft.com/office/drawing/2014/main" id="{9FCBA20F-5A1A-EF9D-3F55-5237A9D719E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99854C9-4A75-FF45-54CF-648DA994C007}"/>
              </a:ext>
            </a:extLst>
          </p:cNvPr>
          <p:cNvSpPr>
            <a:spLocks noGrp="1"/>
          </p:cNvSpPr>
          <p:nvPr>
            <p:ph type="sldNum" sz="quarter" idx="12"/>
          </p:nvPr>
        </p:nvSpPr>
        <p:spPr/>
        <p:txBody>
          <a:bodyPr/>
          <a:lstStyle/>
          <a:p>
            <a:fld id="{970950CE-3E3A-4FAB-B823-0EC1E3526602}" type="slidenum">
              <a:rPr lang="en-US" smtClean="0"/>
              <a:t>‹#›</a:t>
            </a:fld>
            <a:endParaRPr lang="en-US" dirty="0"/>
          </a:p>
        </p:txBody>
      </p:sp>
    </p:spTree>
    <p:extLst>
      <p:ext uri="{BB962C8B-B14F-4D97-AF65-F5344CB8AC3E}">
        <p14:creationId xmlns:p14="http://schemas.microsoft.com/office/powerpoint/2010/main" val="1917395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151F6-694E-BA2C-F0AA-42ABB1D9A02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0A9A20C-FF04-6107-D8DA-689955385B4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F199C15-598B-E492-8EB9-FDFF7DB53EF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F643799-1886-C774-5F72-9C64F1096D5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C58E7B-78E6-37B9-495D-CEBE0F2D679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E992CBF-2F83-664E-7EBF-2B9727784E19}"/>
              </a:ext>
            </a:extLst>
          </p:cNvPr>
          <p:cNvSpPr>
            <a:spLocks noGrp="1"/>
          </p:cNvSpPr>
          <p:nvPr>
            <p:ph type="dt" sz="half" idx="10"/>
          </p:nvPr>
        </p:nvSpPr>
        <p:spPr/>
        <p:txBody>
          <a:bodyPr/>
          <a:lstStyle/>
          <a:p>
            <a:fld id="{6C615E18-964D-4BC1-9599-7495553ABE3A}" type="datetimeFigureOut">
              <a:rPr lang="en-US" smtClean="0"/>
              <a:t>4/25/2025</a:t>
            </a:fld>
            <a:endParaRPr lang="en-US" dirty="0"/>
          </a:p>
        </p:txBody>
      </p:sp>
      <p:sp>
        <p:nvSpPr>
          <p:cNvPr id="8" name="Footer Placeholder 7">
            <a:extLst>
              <a:ext uri="{FF2B5EF4-FFF2-40B4-BE49-F238E27FC236}">
                <a16:creationId xmlns:a16="http://schemas.microsoft.com/office/drawing/2014/main" id="{E44653E4-F041-0AB5-9885-0516CC4D1D0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8B1F4CC5-74CC-6506-8821-7D6DD8ABA80B}"/>
              </a:ext>
            </a:extLst>
          </p:cNvPr>
          <p:cNvSpPr>
            <a:spLocks noGrp="1"/>
          </p:cNvSpPr>
          <p:nvPr>
            <p:ph type="sldNum" sz="quarter" idx="12"/>
          </p:nvPr>
        </p:nvSpPr>
        <p:spPr/>
        <p:txBody>
          <a:bodyPr/>
          <a:lstStyle/>
          <a:p>
            <a:fld id="{970950CE-3E3A-4FAB-B823-0EC1E3526602}" type="slidenum">
              <a:rPr lang="en-US" smtClean="0"/>
              <a:t>‹#›</a:t>
            </a:fld>
            <a:endParaRPr lang="en-US" dirty="0"/>
          </a:p>
        </p:txBody>
      </p:sp>
    </p:spTree>
    <p:extLst>
      <p:ext uri="{BB962C8B-B14F-4D97-AF65-F5344CB8AC3E}">
        <p14:creationId xmlns:p14="http://schemas.microsoft.com/office/powerpoint/2010/main" val="37663260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2BA35-6E7D-B8AB-5C57-CF45A0C5EA6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49170C9-BBAC-C9F8-96AB-3EC0614F6039}"/>
              </a:ext>
            </a:extLst>
          </p:cNvPr>
          <p:cNvSpPr>
            <a:spLocks noGrp="1"/>
          </p:cNvSpPr>
          <p:nvPr>
            <p:ph type="dt" sz="half" idx="10"/>
          </p:nvPr>
        </p:nvSpPr>
        <p:spPr/>
        <p:txBody>
          <a:bodyPr/>
          <a:lstStyle/>
          <a:p>
            <a:fld id="{6C615E18-964D-4BC1-9599-7495553ABE3A}" type="datetimeFigureOut">
              <a:rPr lang="en-US" smtClean="0"/>
              <a:t>4/25/2025</a:t>
            </a:fld>
            <a:endParaRPr lang="en-US" dirty="0"/>
          </a:p>
        </p:txBody>
      </p:sp>
      <p:sp>
        <p:nvSpPr>
          <p:cNvPr id="4" name="Footer Placeholder 3">
            <a:extLst>
              <a:ext uri="{FF2B5EF4-FFF2-40B4-BE49-F238E27FC236}">
                <a16:creationId xmlns:a16="http://schemas.microsoft.com/office/drawing/2014/main" id="{8E84EC2E-D9EF-5F32-BBFF-828071368F0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7645944-F233-22CE-D34F-E5E0AC7B87DC}"/>
              </a:ext>
            </a:extLst>
          </p:cNvPr>
          <p:cNvSpPr>
            <a:spLocks noGrp="1"/>
          </p:cNvSpPr>
          <p:nvPr>
            <p:ph type="sldNum" sz="quarter" idx="12"/>
          </p:nvPr>
        </p:nvSpPr>
        <p:spPr/>
        <p:txBody>
          <a:bodyPr/>
          <a:lstStyle/>
          <a:p>
            <a:fld id="{970950CE-3E3A-4FAB-B823-0EC1E3526602}" type="slidenum">
              <a:rPr lang="en-US" smtClean="0"/>
              <a:t>‹#›</a:t>
            </a:fld>
            <a:endParaRPr lang="en-US" dirty="0"/>
          </a:p>
        </p:txBody>
      </p:sp>
    </p:spTree>
    <p:extLst>
      <p:ext uri="{BB962C8B-B14F-4D97-AF65-F5344CB8AC3E}">
        <p14:creationId xmlns:p14="http://schemas.microsoft.com/office/powerpoint/2010/main" val="1040518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A1ED44-867E-2816-D4B0-C236D7F4A5C0}"/>
              </a:ext>
            </a:extLst>
          </p:cNvPr>
          <p:cNvSpPr>
            <a:spLocks noGrp="1"/>
          </p:cNvSpPr>
          <p:nvPr>
            <p:ph type="dt" sz="half" idx="10"/>
          </p:nvPr>
        </p:nvSpPr>
        <p:spPr/>
        <p:txBody>
          <a:bodyPr/>
          <a:lstStyle/>
          <a:p>
            <a:fld id="{6C615E18-964D-4BC1-9599-7495553ABE3A}" type="datetimeFigureOut">
              <a:rPr lang="en-US" smtClean="0"/>
              <a:t>4/25/2025</a:t>
            </a:fld>
            <a:endParaRPr lang="en-US" dirty="0"/>
          </a:p>
        </p:txBody>
      </p:sp>
      <p:sp>
        <p:nvSpPr>
          <p:cNvPr id="3" name="Footer Placeholder 2">
            <a:extLst>
              <a:ext uri="{FF2B5EF4-FFF2-40B4-BE49-F238E27FC236}">
                <a16:creationId xmlns:a16="http://schemas.microsoft.com/office/drawing/2014/main" id="{53D208CD-E517-2E20-FA5B-5537BB65F7A7}"/>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CC06818D-49E4-36FC-E500-6370EECB5B37}"/>
              </a:ext>
            </a:extLst>
          </p:cNvPr>
          <p:cNvSpPr>
            <a:spLocks noGrp="1"/>
          </p:cNvSpPr>
          <p:nvPr>
            <p:ph type="sldNum" sz="quarter" idx="12"/>
          </p:nvPr>
        </p:nvSpPr>
        <p:spPr/>
        <p:txBody>
          <a:bodyPr/>
          <a:lstStyle/>
          <a:p>
            <a:fld id="{970950CE-3E3A-4FAB-B823-0EC1E3526602}" type="slidenum">
              <a:rPr lang="en-US" smtClean="0"/>
              <a:t>‹#›</a:t>
            </a:fld>
            <a:endParaRPr lang="en-US" dirty="0"/>
          </a:p>
        </p:txBody>
      </p:sp>
    </p:spTree>
    <p:extLst>
      <p:ext uri="{BB962C8B-B14F-4D97-AF65-F5344CB8AC3E}">
        <p14:creationId xmlns:p14="http://schemas.microsoft.com/office/powerpoint/2010/main" val="31665570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C2DE9-6EA4-ACB1-B60C-B32369F8E29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BDFC031-B95D-DDEE-2ED0-DCD8ECB3AB5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02446D0-23C2-CB61-5CAF-2A3F4E34D0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8C49354-8019-F95B-6E17-0ECADF3D4884}"/>
              </a:ext>
            </a:extLst>
          </p:cNvPr>
          <p:cNvSpPr>
            <a:spLocks noGrp="1"/>
          </p:cNvSpPr>
          <p:nvPr>
            <p:ph type="dt" sz="half" idx="10"/>
          </p:nvPr>
        </p:nvSpPr>
        <p:spPr/>
        <p:txBody>
          <a:bodyPr/>
          <a:lstStyle/>
          <a:p>
            <a:fld id="{6C615E18-964D-4BC1-9599-7495553ABE3A}" type="datetimeFigureOut">
              <a:rPr lang="en-US" smtClean="0"/>
              <a:t>4/25/2025</a:t>
            </a:fld>
            <a:endParaRPr lang="en-US" dirty="0"/>
          </a:p>
        </p:txBody>
      </p:sp>
      <p:sp>
        <p:nvSpPr>
          <p:cNvPr id="6" name="Footer Placeholder 5">
            <a:extLst>
              <a:ext uri="{FF2B5EF4-FFF2-40B4-BE49-F238E27FC236}">
                <a16:creationId xmlns:a16="http://schemas.microsoft.com/office/drawing/2014/main" id="{5312CA66-725B-4C56-71CC-B32BCEDD9DA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28E5A7E-50C1-DFF8-6DCF-65F8AF0DBBD8}"/>
              </a:ext>
            </a:extLst>
          </p:cNvPr>
          <p:cNvSpPr>
            <a:spLocks noGrp="1"/>
          </p:cNvSpPr>
          <p:nvPr>
            <p:ph type="sldNum" sz="quarter" idx="12"/>
          </p:nvPr>
        </p:nvSpPr>
        <p:spPr/>
        <p:txBody>
          <a:bodyPr/>
          <a:lstStyle/>
          <a:p>
            <a:fld id="{970950CE-3E3A-4FAB-B823-0EC1E3526602}" type="slidenum">
              <a:rPr lang="en-US" smtClean="0"/>
              <a:t>‹#›</a:t>
            </a:fld>
            <a:endParaRPr lang="en-US" dirty="0"/>
          </a:p>
        </p:txBody>
      </p:sp>
    </p:spTree>
    <p:extLst>
      <p:ext uri="{BB962C8B-B14F-4D97-AF65-F5344CB8AC3E}">
        <p14:creationId xmlns:p14="http://schemas.microsoft.com/office/powerpoint/2010/main" val="1577331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DF525-C6E0-F449-02CE-016A2BEA19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64C5135-A740-CCD2-233D-8A046B395FA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AF41AE2E-1189-8CC9-D074-EC529E598B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C61C9B-42C3-1D16-23B1-A9D528C560F0}"/>
              </a:ext>
            </a:extLst>
          </p:cNvPr>
          <p:cNvSpPr>
            <a:spLocks noGrp="1"/>
          </p:cNvSpPr>
          <p:nvPr>
            <p:ph type="dt" sz="half" idx="10"/>
          </p:nvPr>
        </p:nvSpPr>
        <p:spPr/>
        <p:txBody>
          <a:bodyPr/>
          <a:lstStyle/>
          <a:p>
            <a:fld id="{6C615E18-964D-4BC1-9599-7495553ABE3A}" type="datetimeFigureOut">
              <a:rPr lang="en-US" smtClean="0"/>
              <a:t>4/25/2025</a:t>
            </a:fld>
            <a:endParaRPr lang="en-US" dirty="0"/>
          </a:p>
        </p:txBody>
      </p:sp>
      <p:sp>
        <p:nvSpPr>
          <p:cNvPr id="6" name="Footer Placeholder 5">
            <a:extLst>
              <a:ext uri="{FF2B5EF4-FFF2-40B4-BE49-F238E27FC236}">
                <a16:creationId xmlns:a16="http://schemas.microsoft.com/office/drawing/2014/main" id="{8CE62B69-187A-B66F-646C-4E4223E2E08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C52B834-751E-767C-AA34-FB2C756C2725}"/>
              </a:ext>
            </a:extLst>
          </p:cNvPr>
          <p:cNvSpPr>
            <a:spLocks noGrp="1"/>
          </p:cNvSpPr>
          <p:nvPr>
            <p:ph type="sldNum" sz="quarter" idx="12"/>
          </p:nvPr>
        </p:nvSpPr>
        <p:spPr/>
        <p:txBody>
          <a:bodyPr/>
          <a:lstStyle/>
          <a:p>
            <a:fld id="{970950CE-3E3A-4FAB-B823-0EC1E3526602}" type="slidenum">
              <a:rPr lang="en-US" smtClean="0"/>
              <a:t>‹#›</a:t>
            </a:fld>
            <a:endParaRPr lang="en-US" dirty="0"/>
          </a:p>
        </p:txBody>
      </p:sp>
    </p:spTree>
    <p:extLst>
      <p:ext uri="{BB962C8B-B14F-4D97-AF65-F5344CB8AC3E}">
        <p14:creationId xmlns:p14="http://schemas.microsoft.com/office/powerpoint/2010/main" val="3334066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90">
          <a:fgClr>
            <a:schemeClr val="accent5">
              <a:lumMod val="60000"/>
              <a:lumOff val="40000"/>
            </a:schemeClr>
          </a:fgClr>
          <a:bgClr>
            <a:schemeClr val="bg1"/>
          </a:bgClr>
        </a:patt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52A5FC9-74F6-6A00-9031-A9DA38A56F0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CB89B21-0F5C-B16D-E7BA-6FE38AB0EAB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2D8053-4DB7-DCBB-02BA-1930407061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615E18-964D-4BC1-9599-7495553ABE3A}" type="datetimeFigureOut">
              <a:rPr lang="en-US" smtClean="0"/>
              <a:t>4/25/2025</a:t>
            </a:fld>
            <a:endParaRPr lang="en-US" dirty="0"/>
          </a:p>
        </p:txBody>
      </p:sp>
      <p:sp>
        <p:nvSpPr>
          <p:cNvPr id="5" name="Footer Placeholder 4">
            <a:extLst>
              <a:ext uri="{FF2B5EF4-FFF2-40B4-BE49-F238E27FC236}">
                <a16:creationId xmlns:a16="http://schemas.microsoft.com/office/drawing/2014/main" id="{080887F7-3CF5-A6A8-8A14-3E2991B1C6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968C79A8-B3F4-7835-470A-71BB05D9EC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0950CE-3E3A-4FAB-B823-0EC1E3526602}" type="slidenum">
              <a:rPr lang="en-US" smtClean="0"/>
              <a:t>‹#›</a:t>
            </a:fld>
            <a:endParaRPr lang="en-US" dirty="0"/>
          </a:p>
        </p:txBody>
      </p:sp>
    </p:spTree>
    <p:extLst>
      <p:ext uri="{BB962C8B-B14F-4D97-AF65-F5344CB8AC3E}">
        <p14:creationId xmlns:p14="http://schemas.microsoft.com/office/powerpoint/2010/main" val="21964760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en.wikipedia.org/wiki/Jerome_Irving_Rodale" TargetMode="External"/><Relationship Id="rId2" Type="http://schemas.openxmlformats.org/officeDocument/2006/relationships/hyperlink" Target="http://en.wikipedia.org/wiki/Albert_Howard" TargetMode="External"/><Relationship Id="rId1" Type="http://schemas.openxmlformats.org/officeDocument/2006/relationships/slideLayout" Target="../slideLayouts/slideLayout4.xml"/><Relationship Id="rId6" Type="http://schemas.openxmlformats.org/officeDocument/2006/relationships/image" Target="../media/image6.jpeg"/><Relationship Id="rId5" Type="http://schemas.openxmlformats.org/officeDocument/2006/relationships/hyperlink" Target="https://www.google.com/url?sa=i&amp;rct=j&amp;q=&amp;esrc=s&amp;source=images&amp;cd=&amp;ved=&amp;url=https://www.goodreads.com/author/show/1006491.Albert_Howard&amp;psig=AOvVaw1Y02Ydb9dFORaRRX5pNBhU&amp;ust=1573741624865387" TargetMode="External"/><Relationship Id="rId4" Type="http://schemas.openxmlformats.org/officeDocument/2006/relationships/hyperlink" Target="http://en.wikipedia.org/wiki/Lady_Eve_Balfour"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en.wikipedia.org/wiki/File:Ecologically_grown_vegetables.jpg"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www.google.com/imgres?imgurl=https://geneticliteracyproject.org/wp-content/uploads/2016/06/predlog-za-velinu-slikuu.jpg&amp;imgrefurl=https://geneticliteracyproject.org/2016/06/28/comes-sustainable-organic-farming-size-matter/&amp;docid=3mbjsNr6bnuIVM&amp;tbnid=Wb7bjfGGk5rhLM:&amp;vet=10ahUKEwiIzp7ur-flAhXV7eAKHWY8DPMQMwjSAShPME8..i&amp;w=3008&amp;h=1878&amp;bih=650&amp;biw=1366&amp;q=organic%20farming&amp;ved=0ahUKEwiIzp7ur-flAhXV7eAKHWY8DPMQMwjSAShPME8&amp;iact=mrc&amp;uact=8" TargetMode="Externa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www.google.com/url?sa=i&amp;rct=j&amp;q=&amp;esrc=s&amp;source=images&amp;cd=&amp;ved=&amp;url=https://ippmedia.com/en/features/how-organic-farming-benefits-farmers-kilimanjaro&amp;psig=AOvVaw2Gh9AghWfJjVZyZT5C_nqd&amp;ust=1574769457032879" TargetMode="Externa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hyperlink" Target="https://www.google.com/url?sa=i&amp;rct=j&amp;q=&amp;esrc=s&amp;source=images&amp;cd=&amp;ved=&amp;url=https://www.giz.de/en/mediacenter/71412.html&amp;psig=AOvVaw2Gh9AghWfJjVZyZT5C_nqd&amp;ust=1574769457032879"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s://docplayer.net/46528930-Organic-spices-in-tanzania.html" TargetMode="Externa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hyperlink" Target="https://www.google.com/url?sa=i&amp;rct=j&amp;q=&amp;esrc=s&amp;source=images&amp;cd=&amp;ved=&amp;url=https://www.total-croatia-news.com/business/2894-big-potential-for-croatian-organic-farming&amp;psig=AOvVaw2nAWV51lmEpJ857V-CmIrq&amp;ust=1573745650473292"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s://www.irentefarmlodge.com/" TargetMode="Externa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hyperlink" Target="http://www.google.com/url?sa=i&amp;rct=j&amp;q=&amp;esrc=s&amp;source=images&amp;cd=&amp;ved=&amp;url=http://www.kanaaniresthouse.de/?page_id=1421&amp;psig=AOvVaw38I5vv2nCFX5EBCh8WEiGD&amp;ust=1574770380853047"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1.jpeg"/><Relationship Id="rId2" Type="http://schemas.openxmlformats.org/officeDocument/2006/relationships/hyperlink" Target="https://journeysbydesign.com/destinations/tanzania/the-ngorongoro-crater/gibbs-farm" TargetMode="External"/><Relationship Id="rId1" Type="http://schemas.openxmlformats.org/officeDocument/2006/relationships/slideLayout" Target="../slideLayouts/slideLayout2.xml"/><Relationship Id="rId6" Type="http://schemas.openxmlformats.org/officeDocument/2006/relationships/hyperlink" Target="https://www.google.com/url?sa=i&amp;rct=j&amp;q=&amp;esrc=s&amp;source=images&amp;cd=&amp;ved=&amp;url=https://www.naturalworldsafaris.com/africa/tanzania/gibbs-farm&amp;psig=AOvVaw3ywe7GETJwe9sZe4DIoOGB&amp;ust=1574769914649541" TargetMode="External"/><Relationship Id="rId5" Type="http://schemas.openxmlformats.org/officeDocument/2006/relationships/image" Target="../media/image30.jpeg"/><Relationship Id="rId4" Type="http://schemas.openxmlformats.org/officeDocument/2006/relationships/hyperlink" Target="https://www.google.com/imgres?imgurl=https://www.afristay.com/media/thumbnails/pictures/places/18724/GibbsFarmBuffet.jpg.1366x768_q85_crop_upscale.jpg.enhanced.jpg&amp;imgrefurl=https://www.afristay.com/p/18724&amp;docid=Qd8-gmKBeipm9M&amp;tbnid=WYLRSBaeop49yM:&amp;vet=10ahUKEwj22_abqYXmAhUcXhUIHZAYDgkQMwhxKCkwKQ..i&amp;w=1366&amp;h=768&amp;bih=650&amp;biw=1366&amp;q=Gibb's%20farm%20Tanzania%20images&amp;ved=0ahUKEwj22_abqYXmAhUcXhUIHZAYDgkQMwhxKCkwKQ&amp;iact=mrc&amp;uact=8"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34.jpeg"/><Relationship Id="rId2" Type="http://schemas.openxmlformats.org/officeDocument/2006/relationships/hyperlink" Target="https://www.google.com/url?sa=i&amp;rct=j&amp;q=&amp;esrc=s&amp;source=images&amp;cd=&amp;ved=&amp;url=https://www.globalgiving.org/projects/organic-farming-for-small-farmers-in-tanzania/&amp;psig=AOvVaw2Gh9AghWfJjVZyZT5C_nqd&amp;ust=1574769457032879" TargetMode="External"/><Relationship Id="rId1" Type="http://schemas.openxmlformats.org/officeDocument/2006/relationships/slideLayout" Target="../slideLayouts/slideLayout2.xml"/><Relationship Id="rId6" Type="http://schemas.openxmlformats.org/officeDocument/2006/relationships/hyperlink" Target="https://www.google.com/url?sa=i&amp;rct=j&amp;q=&amp;esrc=s&amp;source=images&amp;cd=&amp;cad=rja&amp;uact=8&amp;ved=&amp;url=https://kimango.com/the-farms/&amp;psig=AOvVaw1gAh_rjJrTCqwjJ6cundWb&amp;ust=1574771518751945" TargetMode="External"/><Relationship Id="rId5" Type="http://schemas.openxmlformats.org/officeDocument/2006/relationships/image" Target="../media/image33.jpeg"/><Relationship Id="rId4" Type="http://schemas.openxmlformats.org/officeDocument/2006/relationships/hyperlink" Target="http://www.google.com/url?sa=i&amp;rct=j&amp;q=&amp;esrc=s&amp;source=images&amp;cd=&amp;cad=rja&amp;uact=8&amp;ved=&amp;url=/url?sa=i&amp;rct=j&amp;q=&amp;esrc=s&amp;source=images&amp;cd=&amp;ved=&amp;url=https://www.globalgiving.org/projects/organic-farming-for-small-farmers-in-tanzania/&amp;psig=AOvVaw2Gh9AghWfJjVZyZT5C_nqd&amp;ust=1574769457032879&amp;psig=AOvVaw2Gh9AghWfJjVZyZT5C_nqd&amp;ust=1574769457032879"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35.jpeg"/><Relationship Id="rId7" Type="http://schemas.openxmlformats.org/officeDocument/2006/relationships/hyperlink" Target="https://www.google.com/url?sa=i&amp;rct=j&amp;q=&amp;esrc=s&amp;source=images&amp;cd=&amp;ved=&amp;url=https://www.total-croatia-news.com/business/2894-big-potential-for-croatian-organic-farming&amp;psig=AOvVaw2nAWV51lmEpJ857V-CmIrq&amp;ust=1573745650473292" TargetMode="External"/><Relationship Id="rId2" Type="http://schemas.openxmlformats.org/officeDocument/2006/relationships/hyperlink" Target="http://www.google.com/url?sa=i&amp;rct=j&amp;q=&amp;esrc=s&amp;source=images&amp;cd=&amp;cad=rja&amp;uact=8&amp;ved=&amp;url=/url?sa=i&amp;rct=j&amp;q=&amp;esrc=s&amp;source=images&amp;cd=&amp;ved=&amp;url=https://greentumble.com/pros-and-cons-of-organic-farming/&amp;psig=AOvVaw2nAWV51lmEpJ857V-CmIrq&amp;ust=1573745650473292&amp;psig=AOvVaw2nAWV51lmEpJ857V-CmIrq&amp;ust=1573745650473292" TargetMode="Externa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jpeg"/><Relationship Id="rId4" Type="http://schemas.openxmlformats.org/officeDocument/2006/relationships/hyperlink" Target="https://www.gouvernement.fr/en/french-organic-farming-in-better-shape-than-ever"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hyperlink" Target="https://en.wikipedia.org/wiki/File:Cook_organic,_not_the_planet,_2014_(cropped).jpg" TargetMode="Externa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en.wikipedia.org/wiki/Agriculture" TargetMode="External"/><Relationship Id="rId2" Type="http://schemas.openxmlformats.org/officeDocument/2006/relationships/hyperlink" Target="http://en.wikipedia.org/wiki/Organic_movement" TargetMode="External"/><Relationship Id="rId1" Type="http://schemas.openxmlformats.org/officeDocument/2006/relationships/slideLayout" Target="../slideLayouts/slideLayout2.xml"/><Relationship Id="rId6" Type="http://schemas.openxmlformats.org/officeDocument/2006/relationships/hyperlink" Target="http://en.wikipedia.org/wiki/Fertilizer" TargetMode="External"/><Relationship Id="rId5" Type="http://schemas.openxmlformats.org/officeDocument/2006/relationships/hyperlink" Target="http://en.wikipedia.org/wiki/Ammonia" TargetMode="External"/><Relationship Id="rId4" Type="http://schemas.openxmlformats.org/officeDocument/2006/relationships/hyperlink" Target="http://en.wikipedia.org/wiki/Superphosphat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338BC-9EB5-1DD7-69DD-BC84C4A0C6FE}"/>
              </a:ext>
            </a:extLst>
          </p:cNvPr>
          <p:cNvSpPr>
            <a:spLocks noGrp="1"/>
          </p:cNvSpPr>
          <p:nvPr>
            <p:ph type="ctrTitle"/>
          </p:nvPr>
        </p:nvSpPr>
        <p:spPr/>
        <p:txBody>
          <a:bodyPr/>
          <a:lstStyle/>
          <a:p>
            <a:r>
              <a:rPr lang="en-US" b="1" dirty="0"/>
              <a:t>ORGANIC AGRICULTURE EXCHANGE FORUM 2025</a:t>
            </a:r>
          </a:p>
        </p:txBody>
      </p:sp>
      <p:sp>
        <p:nvSpPr>
          <p:cNvPr id="3" name="Subtitle 2">
            <a:extLst>
              <a:ext uri="{FF2B5EF4-FFF2-40B4-BE49-F238E27FC236}">
                <a16:creationId xmlns:a16="http://schemas.microsoft.com/office/drawing/2014/main" id="{5BA07103-5CE6-2313-1931-5174C26C58B9}"/>
              </a:ext>
            </a:extLst>
          </p:cNvPr>
          <p:cNvSpPr>
            <a:spLocks noGrp="1"/>
          </p:cNvSpPr>
          <p:nvPr>
            <p:ph type="subTitle" idx="1"/>
          </p:nvPr>
        </p:nvSpPr>
        <p:spPr/>
        <p:txBody>
          <a:bodyPr/>
          <a:lstStyle/>
          <a:p>
            <a:r>
              <a:rPr lang="en-US" b="1" dirty="0"/>
              <a:t>SOKOINE UNIVERSITY OF AGRICUTURE, ICE</a:t>
            </a:r>
          </a:p>
          <a:p>
            <a:r>
              <a:rPr lang="en-US" b="1" dirty="0"/>
              <a:t>13/03/2025</a:t>
            </a:r>
          </a:p>
        </p:txBody>
      </p:sp>
    </p:spTree>
    <p:extLst>
      <p:ext uri="{BB962C8B-B14F-4D97-AF65-F5344CB8AC3E}">
        <p14:creationId xmlns:p14="http://schemas.microsoft.com/office/powerpoint/2010/main" val="12209793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4566" y="274638"/>
            <a:ext cx="8846234" cy="1325564"/>
          </a:xfrm>
        </p:spPr>
        <p:txBody>
          <a:bodyPr>
            <a:noAutofit/>
          </a:bodyPr>
          <a:lstStyle/>
          <a:p>
            <a:pPr algn="l"/>
            <a:br>
              <a:rPr lang="en-US" sz="3600" dirty="0"/>
            </a:br>
            <a:br>
              <a:rPr lang="en-US" sz="3600" dirty="0"/>
            </a:br>
            <a:r>
              <a:rPr lang="en-US" sz="3600" b="1" dirty="0"/>
              <a:t>Genesis of OA…</a:t>
            </a:r>
            <a:br>
              <a:rPr lang="en-US" sz="3600" dirty="0"/>
            </a:br>
            <a:br>
              <a:rPr lang="en-US" sz="3600" dirty="0"/>
            </a:br>
            <a:endParaRPr lang="en-US" sz="3600" dirty="0"/>
          </a:p>
        </p:txBody>
      </p:sp>
      <p:sp>
        <p:nvSpPr>
          <p:cNvPr id="3" name="Content Placeholder 2"/>
          <p:cNvSpPr>
            <a:spLocks noGrp="1"/>
          </p:cNvSpPr>
          <p:nvPr>
            <p:ph sz="half" idx="1"/>
          </p:nvPr>
        </p:nvSpPr>
        <p:spPr>
          <a:xfrm>
            <a:off x="1149821" y="1600202"/>
            <a:ext cx="5174779" cy="4724399"/>
          </a:xfrm>
        </p:spPr>
        <p:txBody>
          <a:bodyPr>
            <a:noAutofit/>
          </a:bodyPr>
          <a:lstStyle/>
          <a:p>
            <a:r>
              <a:rPr lang="en-US" sz="3200" dirty="0"/>
              <a:t>Sir </a:t>
            </a:r>
            <a:r>
              <a:rPr lang="en-US" sz="3200" dirty="0">
                <a:hlinkClick r:id="rId2" tooltip="Albert Howard"/>
              </a:rPr>
              <a:t>Albert Howard</a:t>
            </a:r>
            <a:r>
              <a:rPr lang="en-US" sz="3200" dirty="0"/>
              <a:t> is widely considered to be the father of organic farming.</a:t>
            </a:r>
            <a:r>
              <a:rPr lang="en-US" sz="3200" baseline="30000" dirty="0"/>
              <a:t> </a:t>
            </a:r>
          </a:p>
          <a:p>
            <a:pPr marL="0" indent="0">
              <a:buNone/>
            </a:pPr>
            <a:endParaRPr lang="en-US" sz="3200" baseline="30000" dirty="0"/>
          </a:p>
          <a:p>
            <a:r>
              <a:rPr lang="en-US" sz="3200" dirty="0"/>
              <a:t>Further work was done by </a:t>
            </a:r>
            <a:r>
              <a:rPr lang="en-US" sz="3200" dirty="0">
                <a:hlinkClick r:id="rId3" tooltip="Jerome Irving Rodale"/>
              </a:rPr>
              <a:t>J.I. Rodale</a:t>
            </a:r>
            <a:r>
              <a:rPr lang="en-US" sz="3200" dirty="0"/>
              <a:t> in the United States, </a:t>
            </a:r>
            <a:r>
              <a:rPr lang="en-US" sz="3200" dirty="0">
                <a:hlinkClick r:id="rId4" tooltip="Lady Eve Balfour"/>
              </a:rPr>
              <a:t>Lady Eve Balfour</a:t>
            </a:r>
            <a:r>
              <a:rPr lang="en-US" sz="3200" dirty="0"/>
              <a:t> in the United Kingdom, and many others across the world.</a:t>
            </a:r>
          </a:p>
        </p:txBody>
      </p:sp>
      <p:sp>
        <p:nvSpPr>
          <p:cNvPr id="4" name="Content Placeholder 3"/>
          <p:cNvSpPr>
            <a:spLocks noGrp="1"/>
          </p:cNvSpPr>
          <p:nvPr>
            <p:ph sz="half" idx="2"/>
          </p:nvPr>
        </p:nvSpPr>
        <p:spPr>
          <a:xfrm>
            <a:off x="6172200" y="838201"/>
            <a:ext cx="4267200" cy="5791199"/>
          </a:xfrm>
        </p:spPr>
        <p:txBody>
          <a:bodyPr>
            <a:normAutofit/>
          </a:bodyPr>
          <a:lstStyle/>
          <a:p>
            <a:pPr algn="ctr">
              <a:buNone/>
            </a:pPr>
            <a:endParaRPr lang="en-US" sz="4300" b="1" dirty="0">
              <a:latin typeface="Edwardian Script ITC" pitchFamily="66" charset="0"/>
            </a:endParaRPr>
          </a:p>
          <a:p>
            <a:pPr algn="ctr">
              <a:buNone/>
            </a:pPr>
            <a:endParaRPr lang="en-US" sz="4300" b="1" dirty="0">
              <a:latin typeface="Edwardian Script ITC" pitchFamily="66" charset="0"/>
            </a:endParaRPr>
          </a:p>
          <a:p>
            <a:pPr algn="ctr">
              <a:buNone/>
            </a:pPr>
            <a:endParaRPr lang="en-US" sz="4300" b="1" dirty="0">
              <a:latin typeface="Edwardian Script ITC" pitchFamily="66" charset="0"/>
            </a:endParaRPr>
          </a:p>
          <a:p>
            <a:pPr algn="ctr">
              <a:buNone/>
            </a:pPr>
            <a:endParaRPr lang="en-US" sz="3900" b="1" dirty="0">
              <a:latin typeface="Edwardian Script ITC" pitchFamily="66" charset="0"/>
            </a:endParaRPr>
          </a:p>
          <a:p>
            <a:pPr algn="ctr">
              <a:buNone/>
            </a:pPr>
            <a:r>
              <a:rPr lang="en-US" sz="3900" b="1" dirty="0">
                <a:latin typeface="Edwardian Script ITC" pitchFamily="66" charset="0"/>
              </a:rPr>
              <a:t>The health of soil, plant, animal and man is one and indivisible”</a:t>
            </a:r>
          </a:p>
          <a:p>
            <a:pPr algn="ctr">
              <a:buNone/>
            </a:pPr>
            <a:r>
              <a:rPr lang="en-US" sz="3900" b="1" dirty="0">
                <a:latin typeface="Edwardian Script ITC" pitchFamily="66" charset="0"/>
              </a:rPr>
              <a:t>Sir Albert Howard </a:t>
            </a:r>
          </a:p>
          <a:p>
            <a:pPr algn="ctr">
              <a:buNone/>
            </a:pPr>
            <a:r>
              <a:rPr lang="en-US" sz="3500" b="1" dirty="0">
                <a:latin typeface="Edwardian Script ITC" pitchFamily="66" charset="0"/>
              </a:rPr>
              <a:t>1873-1947</a:t>
            </a:r>
            <a:endParaRPr lang="en-US" sz="3500" dirty="0"/>
          </a:p>
          <a:p>
            <a:pPr algn="ctr">
              <a:buNone/>
            </a:pPr>
            <a:endParaRPr lang="en-US" sz="4300" b="1" dirty="0">
              <a:latin typeface="Edwardian Script ITC" pitchFamily="66" charset="0"/>
            </a:endParaRPr>
          </a:p>
        </p:txBody>
      </p:sp>
      <p:pic>
        <p:nvPicPr>
          <p:cNvPr id="5" name="irc_mi" descr="Related image">
            <a:hlinkClick r:id="rId5" tgtFrame="&quot;_blank&quot;"/>
          </p:cNvPr>
          <p:cNvPicPr/>
          <p:nvPr/>
        </p:nvPicPr>
        <p:blipFill>
          <a:blip r:embed="rId6" cstate="print"/>
          <a:srcRect/>
          <a:stretch>
            <a:fillRect/>
          </a:stretch>
        </p:blipFill>
        <p:spPr bwMode="auto">
          <a:xfrm>
            <a:off x="7696200" y="990600"/>
            <a:ext cx="1850390" cy="2538730"/>
          </a:xfrm>
          <a:prstGeom prst="rect">
            <a:avLst/>
          </a:prstGeom>
          <a:noFill/>
          <a:ln w="9525">
            <a:noFill/>
            <a:miter lim="800000"/>
            <a:headEnd/>
            <a:tailEnd/>
          </a:ln>
        </p:spPr>
      </p:pic>
      <p:graphicFrame>
        <p:nvGraphicFramePr>
          <p:cNvPr id="8" name="Table 7"/>
          <p:cNvGraphicFramePr>
            <a:graphicFrameLocks noGrp="1"/>
          </p:cNvGraphicFramePr>
          <p:nvPr>
            <p:extLst>
              <p:ext uri="{D42A27DB-BD31-4B8C-83A1-F6EECF244321}">
                <p14:modId xmlns:p14="http://schemas.microsoft.com/office/powerpoint/2010/main" val="2540490575"/>
              </p:ext>
            </p:extLst>
          </p:nvPr>
        </p:nvGraphicFramePr>
        <p:xfrm>
          <a:off x="6324600" y="381000"/>
          <a:ext cx="4807634" cy="6248400"/>
        </p:xfrm>
        <a:graphic>
          <a:graphicData uri="http://schemas.openxmlformats.org/drawingml/2006/table">
            <a:tbl>
              <a:tblPr/>
              <a:tblGrid>
                <a:gridCol w="4807634">
                  <a:extLst>
                    <a:ext uri="{9D8B030D-6E8A-4147-A177-3AD203B41FA5}">
                      <a16:colId xmlns:a16="http://schemas.microsoft.com/office/drawing/2014/main" val="20000"/>
                    </a:ext>
                  </a:extLst>
                </a:gridCol>
              </a:tblGrid>
              <a:tr h="6248400">
                <a:tc>
                  <a:txBody>
                    <a:bodyPr/>
                    <a:lstStyle/>
                    <a:p>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10000"/>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553A0-594E-0971-521B-347E52AC7EFF}"/>
              </a:ext>
            </a:extLst>
          </p:cNvPr>
          <p:cNvSpPr>
            <a:spLocks noGrp="1"/>
          </p:cNvSpPr>
          <p:nvPr>
            <p:ph type="title"/>
          </p:nvPr>
        </p:nvSpPr>
        <p:spPr/>
        <p:txBody>
          <a:bodyPr>
            <a:normAutofit fontScale="90000"/>
          </a:bodyPr>
          <a:lstStyle/>
          <a:p>
            <a:br>
              <a:rPr lang="en-US" sz="4400" b="1" dirty="0"/>
            </a:br>
            <a:br>
              <a:rPr lang="en-US" sz="4400" b="1" dirty="0"/>
            </a:br>
            <a:r>
              <a:rPr lang="en-US" sz="4400" b="1" dirty="0"/>
              <a:t>Genesis of OA…</a:t>
            </a:r>
            <a:br>
              <a:rPr lang="en-US" sz="4400" dirty="0"/>
            </a:br>
            <a:br>
              <a:rPr lang="en-US" sz="4400" dirty="0"/>
            </a:br>
            <a:endParaRPr lang="en-US" dirty="0"/>
          </a:p>
        </p:txBody>
      </p:sp>
      <p:sp>
        <p:nvSpPr>
          <p:cNvPr id="3" name="Content Placeholder 2">
            <a:extLst>
              <a:ext uri="{FF2B5EF4-FFF2-40B4-BE49-F238E27FC236}">
                <a16:creationId xmlns:a16="http://schemas.microsoft.com/office/drawing/2014/main" id="{888CB345-3E52-AE25-7F12-1C53FF13837A}"/>
              </a:ext>
            </a:extLst>
          </p:cNvPr>
          <p:cNvSpPr>
            <a:spLocks noGrp="1"/>
          </p:cNvSpPr>
          <p:nvPr>
            <p:ph idx="1"/>
          </p:nvPr>
        </p:nvSpPr>
        <p:spPr/>
        <p:txBody>
          <a:bodyPr>
            <a:normAutofit lnSpcReduction="10000"/>
          </a:bodyPr>
          <a:lstStyle/>
          <a:p>
            <a:r>
              <a:rPr lang="en-US" sz="3200" dirty="0"/>
              <a:t>As environmental awareness and concern increased amongst the general population, the originally supply-driven movement became demand-driven. </a:t>
            </a:r>
          </a:p>
          <a:p>
            <a:r>
              <a:rPr lang="en-US" sz="3200" dirty="0"/>
              <a:t>Premium prices and some government subsidies attracted farmers. </a:t>
            </a:r>
          </a:p>
          <a:p>
            <a:r>
              <a:rPr lang="en-US" sz="3200" dirty="0"/>
              <a:t>In other cases, some farmers have converted to organic farming for economic reasons.</a:t>
            </a:r>
          </a:p>
          <a:p>
            <a:r>
              <a:rPr lang="en-GB" sz="3200" dirty="0"/>
              <a:t>Organic farming implies  concern with economic as well as environmental and social aspects of farming </a:t>
            </a:r>
          </a:p>
          <a:p>
            <a:endParaRPr lang="en-US" dirty="0"/>
          </a:p>
        </p:txBody>
      </p:sp>
    </p:spTree>
    <p:extLst>
      <p:ext uri="{BB962C8B-B14F-4D97-AF65-F5344CB8AC3E}">
        <p14:creationId xmlns:p14="http://schemas.microsoft.com/office/powerpoint/2010/main" val="22807910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C5BDC-9BE9-F4BF-E379-816C9E42A16C}"/>
              </a:ext>
            </a:extLst>
          </p:cNvPr>
          <p:cNvSpPr>
            <a:spLocks noGrp="1"/>
          </p:cNvSpPr>
          <p:nvPr>
            <p:ph type="title"/>
          </p:nvPr>
        </p:nvSpPr>
        <p:spPr/>
        <p:txBody>
          <a:bodyPr>
            <a:normAutofit fontScale="90000"/>
          </a:bodyPr>
          <a:lstStyle/>
          <a:p>
            <a:br>
              <a:rPr lang="en-US" dirty="0"/>
            </a:br>
            <a:r>
              <a:rPr lang="en-US" b="1" dirty="0"/>
              <a:t>Defining OA</a:t>
            </a:r>
            <a:br>
              <a:rPr lang="en-US" b="1" dirty="0"/>
            </a:br>
            <a:endParaRPr lang="en-US" b="1" dirty="0"/>
          </a:p>
        </p:txBody>
      </p:sp>
      <p:sp>
        <p:nvSpPr>
          <p:cNvPr id="3" name="Content Placeholder 2">
            <a:extLst>
              <a:ext uri="{FF2B5EF4-FFF2-40B4-BE49-F238E27FC236}">
                <a16:creationId xmlns:a16="http://schemas.microsoft.com/office/drawing/2014/main" id="{E4B4648E-F35B-BEB1-39E6-857973906CA7}"/>
              </a:ext>
            </a:extLst>
          </p:cNvPr>
          <p:cNvSpPr>
            <a:spLocks noGrp="1"/>
          </p:cNvSpPr>
          <p:nvPr>
            <p:ph idx="1"/>
          </p:nvPr>
        </p:nvSpPr>
        <p:spPr>
          <a:xfrm>
            <a:off x="1237957" y="1378634"/>
            <a:ext cx="10663311" cy="5331655"/>
          </a:xfrm>
        </p:spPr>
        <p:txBody>
          <a:bodyPr/>
          <a:lstStyle/>
          <a:p>
            <a:pPr marL="0" indent="0">
              <a:buNone/>
            </a:pPr>
            <a:r>
              <a:rPr lang="en-GB" sz="3200" b="1" dirty="0"/>
              <a:t>Synonyms of OA</a:t>
            </a:r>
          </a:p>
          <a:p>
            <a:r>
              <a:rPr lang="en-GB" sz="3200" dirty="0"/>
              <a:t>Humus farming</a:t>
            </a:r>
          </a:p>
          <a:p>
            <a:r>
              <a:rPr lang="en-GB" sz="3200" dirty="0"/>
              <a:t>Biological farming</a:t>
            </a:r>
          </a:p>
          <a:p>
            <a:r>
              <a:rPr lang="en-GB" sz="3200" dirty="0"/>
              <a:t>Biodynamic farming </a:t>
            </a:r>
          </a:p>
          <a:p>
            <a:r>
              <a:rPr lang="en-GB" sz="3200" dirty="0"/>
              <a:t>Ecological agriculture </a:t>
            </a:r>
            <a:endParaRPr lang="en-US" sz="3200" dirty="0"/>
          </a:p>
          <a:p>
            <a:r>
              <a:rPr lang="en-GB" sz="3200" dirty="0"/>
              <a:t>Sustainable agriculture</a:t>
            </a:r>
          </a:p>
          <a:p>
            <a:r>
              <a:rPr lang="en-GB" sz="3200" dirty="0"/>
              <a:t>Regenerative agriculture</a:t>
            </a:r>
          </a:p>
          <a:p>
            <a:r>
              <a:rPr lang="en-GB" sz="3200" dirty="0"/>
              <a:t>Alternative agriculture</a:t>
            </a:r>
          </a:p>
          <a:p>
            <a:pPr marL="0" indent="0">
              <a:buNone/>
            </a:pPr>
            <a:endParaRPr lang="en-US" dirty="0"/>
          </a:p>
        </p:txBody>
      </p:sp>
      <p:pic>
        <p:nvPicPr>
          <p:cNvPr id="4" name="Content Placeholder 4" descr="https://upload.wikimedia.org/wikipedia/commons/thumb/f/fa/Ecologically_grown_vegetables.jpg/330px-Ecologically_grown_vegetables.jpg">
            <a:hlinkClick r:id="rId2"/>
            <a:extLst>
              <a:ext uri="{FF2B5EF4-FFF2-40B4-BE49-F238E27FC236}">
                <a16:creationId xmlns:a16="http://schemas.microsoft.com/office/drawing/2014/main" id="{87CF9CFD-5CDC-1C02-35D3-685C5AF40C26}"/>
              </a:ext>
            </a:extLst>
          </p:cNvPr>
          <p:cNvPicPr>
            <a:picLocks/>
          </p:cNvPicPr>
          <p:nvPr/>
        </p:nvPicPr>
        <p:blipFill>
          <a:blip r:embed="rId3" cstate="print"/>
          <a:srcRect/>
          <a:stretch>
            <a:fillRect/>
          </a:stretch>
        </p:blipFill>
        <p:spPr bwMode="auto">
          <a:xfrm>
            <a:off x="6210886" y="1943100"/>
            <a:ext cx="3505200" cy="2971800"/>
          </a:xfrm>
          <a:prstGeom prst="rect">
            <a:avLst/>
          </a:prstGeom>
          <a:noFill/>
          <a:ln w="9525">
            <a:noFill/>
            <a:miter lim="800000"/>
            <a:headEnd/>
            <a:tailEnd/>
          </a:ln>
        </p:spPr>
      </p:pic>
    </p:spTree>
    <p:extLst>
      <p:ext uri="{BB962C8B-B14F-4D97-AF65-F5344CB8AC3E}">
        <p14:creationId xmlns:p14="http://schemas.microsoft.com/office/powerpoint/2010/main" val="20652984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868362"/>
          </a:xfrm>
        </p:spPr>
        <p:txBody>
          <a:bodyPr>
            <a:normAutofit/>
          </a:bodyPr>
          <a:lstStyle/>
          <a:p>
            <a:r>
              <a:rPr lang="en-US" sz="4000" b="1" dirty="0"/>
              <a:t>Definition of organic farming</a:t>
            </a:r>
            <a:endParaRPr lang="en-US" sz="4000" dirty="0"/>
          </a:p>
        </p:txBody>
      </p:sp>
      <p:sp>
        <p:nvSpPr>
          <p:cNvPr id="3" name="Content Placeholder 2"/>
          <p:cNvSpPr>
            <a:spLocks noGrp="1"/>
          </p:cNvSpPr>
          <p:nvPr>
            <p:ph sz="half" idx="1"/>
          </p:nvPr>
        </p:nvSpPr>
        <p:spPr>
          <a:xfrm>
            <a:off x="1752600" y="1143001"/>
            <a:ext cx="6248400" cy="5334000"/>
          </a:xfrm>
        </p:spPr>
        <p:txBody>
          <a:bodyPr>
            <a:noAutofit/>
          </a:bodyPr>
          <a:lstStyle/>
          <a:p>
            <a:r>
              <a:rPr lang="en-US" sz="3200" dirty="0"/>
              <a:t>Organic farming is an integrated farming system that strives for sustainability, the enhancement of soil fertility and biological diversity whilst, with rare exceptions, prohibiting synthetic pesticides, antibiotics, synthetic fertilizers, genetically modified organisms and growth hormones</a:t>
            </a:r>
            <a:r>
              <a:rPr lang="en-US" sz="3000" dirty="0"/>
              <a:t>.</a:t>
            </a:r>
          </a:p>
          <a:p>
            <a:pPr marL="0" indent="0">
              <a:buNone/>
            </a:pPr>
            <a:r>
              <a:rPr lang="en-US" sz="3000" dirty="0"/>
              <a:t>(</a:t>
            </a:r>
            <a:r>
              <a:rPr lang="en-US" dirty="0"/>
              <a:t>Treadwell </a:t>
            </a:r>
            <a:r>
              <a:rPr lang="en-US" i="1" dirty="0"/>
              <a:t>et al</a:t>
            </a:r>
            <a:r>
              <a:rPr lang="en-US" dirty="0"/>
              <a:t>.,2026; Rhoads, 2016)</a:t>
            </a:r>
          </a:p>
        </p:txBody>
      </p:sp>
      <p:pic>
        <p:nvPicPr>
          <p:cNvPr id="5" name="Content Placeholder 4" descr="Image result for organic farming">
            <a:hlinkClick r:id="rId2"/>
          </p:cNvPr>
          <p:cNvPicPr>
            <a:picLocks noGrp="1"/>
          </p:cNvPicPr>
          <p:nvPr>
            <p:ph sz="half" idx="2"/>
          </p:nvPr>
        </p:nvPicPr>
        <p:blipFill>
          <a:blip r:embed="rId3" cstate="print"/>
          <a:srcRect/>
          <a:stretch>
            <a:fillRect/>
          </a:stretch>
        </p:blipFill>
        <p:spPr bwMode="auto">
          <a:xfrm>
            <a:off x="8173328" y="1434906"/>
            <a:ext cx="3446585" cy="2615418"/>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365B0-1011-DF71-C967-69E5A3430206}"/>
              </a:ext>
            </a:extLst>
          </p:cNvPr>
          <p:cNvSpPr>
            <a:spLocks noGrp="1"/>
          </p:cNvSpPr>
          <p:nvPr>
            <p:ph type="title"/>
          </p:nvPr>
        </p:nvSpPr>
        <p:spPr/>
        <p:txBody>
          <a:bodyPr/>
          <a:lstStyle/>
          <a:p>
            <a:r>
              <a:rPr lang="en-US" b="1" dirty="0"/>
              <a:t>Defining OA…</a:t>
            </a:r>
            <a:endParaRPr lang="en-US" dirty="0"/>
          </a:p>
        </p:txBody>
      </p:sp>
      <p:sp>
        <p:nvSpPr>
          <p:cNvPr id="3" name="Content Placeholder 2">
            <a:extLst>
              <a:ext uri="{FF2B5EF4-FFF2-40B4-BE49-F238E27FC236}">
                <a16:creationId xmlns:a16="http://schemas.microsoft.com/office/drawing/2014/main" id="{D6AFB029-FD95-557F-A4BE-436956E1C53D}"/>
              </a:ext>
            </a:extLst>
          </p:cNvPr>
          <p:cNvSpPr>
            <a:spLocks noGrp="1"/>
          </p:cNvSpPr>
          <p:nvPr>
            <p:ph idx="1"/>
          </p:nvPr>
        </p:nvSpPr>
        <p:spPr/>
        <p:txBody>
          <a:bodyPr/>
          <a:lstStyle/>
          <a:p>
            <a:pPr algn="just"/>
            <a:r>
              <a:rPr lang="en-US" sz="3200" dirty="0"/>
              <a:t>Organic farming is a production which avoids or largely excludes use of synthetically compounded chemicals such as; </a:t>
            </a:r>
          </a:p>
          <a:p>
            <a:pPr lvl="1"/>
            <a:r>
              <a:rPr lang="en-US" sz="3200" dirty="0"/>
              <a:t>Inorganic fertilizers for Soil fertility management </a:t>
            </a:r>
          </a:p>
          <a:p>
            <a:pPr lvl="1"/>
            <a:r>
              <a:rPr lang="en-US" sz="3200" dirty="0"/>
              <a:t>Synthetic pesticides for pest management </a:t>
            </a:r>
          </a:p>
          <a:p>
            <a:pPr lvl="1"/>
            <a:r>
              <a:rPr lang="en-US" sz="3200" dirty="0"/>
              <a:t>Growth regulators for promoting plant growth and development </a:t>
            </a:r>
          </a:p>
          <a:p>
            <a:pPr lvl="1"/>
            <a:r>
              <a:rPr lang="en-US" sz="3200" dirty="0"/>
              <a:t>Disinfectants for management of microbial decay of fresh produce</a:t>
            </a:r>
          </a:p>
          <a:p>
            <a:endParaRPr lang="en-US" dirty="0"/>
          </a:p>
        </p:txBody>
      </p:sp>
    </p:spTree>
    <p:extLst>
      <p:ext uri="{BB962C8B-B14F-4D97-AF65-F5344CB8AC3E}">
        <p14:creationId xmlns:p14="http://schemas.microsoft.com/office/powerpoint/2010/main" val="29502238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A6546-312D-AE84-F0E4-9ABDFC42266D}"/>
              </a:ext>
            </a:extLst>
          </p:cNvPr>
          <p:cNvSpPr>
            <a:spLocks noGrp="1"/>
          </p:cNvSpPr>
          <p:nvPr>
            <p:ph type="title"/>
          </p:nvPr>
        </p:nvSpPr>
        <p:spPr/>
        <p:txBody>
          <a:bodyPr/>
          <a:lstStyle/>
          <a:p>
            <a:r>
              <a:rPr lang="en-US" b="1" dirty="0"/>
              <a:t>Defining OA…</a:t>
            </a:r>
            <a:endParaRPr lang="en-US" dirty="0"/>
          </a:p>
        </p:txBody>
      </p:sp>
      <p:sp>
        <p:nvSpPr>
          <p:cNvPr id="3" name="Content Placeholder 2">
            <a:extLst>
              <a:ext uri="{FF2B5EF4-FFF2-40B4-BE49-F238E27FC236}">
                <a16:creationId xmlns:a16="http://schemas.microsoft.com/office/drawing/2014/main" id="{21133A42-ABD9-9B9F-9EF4-DB9A7B77A71E}"/>
              </a:ext>
            </a:extLst>
          </p:cNvPr>
          <p:cNvSpPr>
            <a:spLocks noGrp="1"/>
          </p:cNvSpPr>
          <p:nvPr>
            <p:ph idx="1"/>
          </p:nvPr>
        </p:nvSpPr>
        <p:spPr>
          <a:xfrm>
            <a:off x="562709" y="1825625"/>
            <a:ext cx="11437033" cy="4351338"/>
          </a:xfrm>
        </p:spPr>
        <p:txBody>
          <a:bodyPr/>
          <a:lstStyle/>
          <a:p>
            <a:r>
              <a:rPr lang="en-US" sz="3200" dirty="0"/>
              <a:t>OA includes agricultural systems that promote the </a:t>
            </a:r>
            <a:r>
              <a:rPr lang="en-US" sz="3200" b="1" dirty="0" err="1">
                <a:solidFill>
                  <a:srgbClr val="C00000"/>
                </a:solidFill>
              </a:rPr>
              <a:t>enviromentally</a:t>
            </a:r>
            <a:r>
              <a:rPr lang="en-US" sz="3200" dirty="0"/>
              <a:t>, </a:t>
            </a:r>
            <a:r>
              <a:rPr lang="en-US" sz="3200" b="1" dirty="0">
                <a:solidFill>
                  <a:schemeClr val="accent6">
                    <a:lumMod val="50000"/>
                  </a:schemeClr>
                </a:solidFill>
              </a:rPr>
              <a:t>socially</a:t>
            </a:r>
            <a:r>
              <a:rPr lang="en-US" sz="3200" dirty="0"/>
              <a:t> and </a:t>
            </a:r>
            <a:r>
              <a:rPr lang="en-US" sz="3200" b="1" dirty="0">
                <a:solidFill>
                  <a:schemeClr val="accent1">
                    <a:lumMod val="75000"/>
                  </a:schemeClr>
                </a:solidFill>
              </a:rPr>
              <a:t>economically</a:t>
            </a:r>
            <a:r>
              <a:rPr lang="en-US" sz="3200" dirty="0"/>
              <a:t> sound production of </a:t>
            </a:r>
          </a:p>
          <a:p>
            <a:r>
              <a:rPr lang="en-US" sz="3200" dirty="0"/>
              <a:t>food, </a:t>
            </a:r>
          </a:p>
          <a:p>
            <a:r>
              <a:rPr lang="en-US" sz="3200" dirty="0"/>
              <a:t>Feed,  </a:t>
            </a:r>
          </a:p>
          <a:p>
            <a:r>
              <a:rPr lang="en-US" sz="3200" dirty="0" err="1"/>
              <a:t>fibres</a:t>
            </a:r>
            <a:r>
              <a:rPr lang="en-US" sz="3200" dirty="0"/>
              <a:t> and </a:t>
            </a:r>
          </a:p>
          <a:p>
            <a:r>
              <a:rPr lang="en-US" sz="3200" dirty="0"/>
              <a:t>increasingly the production of fuel and feedstocks for industrial and </a:t>
            </a:r>
            <a:r>
              <a:rPr lang="en-US" sz="3200" dirty="0" err="1"/>
              <a:t>speciality</a:t>
            </a:r>
            <a:r>
              <a:rPr lang="en-US" sz="3200" dirty="0"/>
              <a:t> products such as pharmaceuticals. </a:t>
            </a:r>
          </a:p>
          <a:p>
            <a:endParaRPr lang="en-US" dirty="0"/>
          </a:p>
        </p:txBody>
      </p:sp>
    </p:spTree>
    <p:extLst>
      <p:ext uri="{BB962C8B-B14F-4D97-AF65-F5344CB8AC3E}">
        <p14:creationId xmlns:p14="http://schemas.microsoft.com/office/powerpoint/2010/main" val="18977307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br>
              <a:rPr lang="en-US" b="1" dirty="0"/>
            </a:br>
            <a:br>
              <a:rPr lang="en-US" b="1" dirty="0"/>
            </a:br>
            <a:endParaRPr lang="en-US" dirty="0"/>
          </a:p>
        </p:txBody>
      </p:sp>
      <p:sp>
        <p:nvSpPr>
          <p:cNvPr id="5" name="Content Placeholder 4"/>
          <p:cNvSpPr>
            <a:spLocks noGrp="1"/>
          </p:cNvSpPr>
          <p:nvPr>
            <p:ph idx="1"/>
          </p:nvPr>
        </p:nvSpPr>
        <p:spPr/>
        <p:txBody>
          <a:bodyPr>
            <a:noAutofit/>
          </a:bodyPr>
          <a:lstStyle/>
          <a:p>
            <a:r>
              <a:rPr lang="en-US" sz="3200" dirty="0"/>
              <a:t>Principles of OA were established by the International Federation of Organic Agriculture Movements (IFOAM) in 2005.</a:t>
            </a:r>
          </a:p>
          <a:p>
            <a:r>
              <a:rPr lang="en-US" sz="3200" dirty="0"/>
              <a:t>The aim of the principles is to inspire the organic movement and to describe the purpose of organic agriculture to the wider world.</a:t>
            </a:r>
          </a:p>
        </p:txBody>
      </p:sp>
      <p:sp>
        <p:nvSpPr>
          <p:cNvPr id="7" name="Rectangle 6"/>
          <p:cNvSpPr/>
          <p:nvPr/>
        </p:nvSpPr>
        <p:spPr>
          <a:xfrm>
            <a:off x="1007011" y="681037"/>
            <a:ext cx="7180385" cy="646331"/>
          </a:xfrm>
          <a:prstGeom prst="rect">
            <a:avLst/>
          </a:prstGeom>
        </p:spPr>
        <p:txBody>
          <a:bodyPr wrap="square">
            <a:spAutoFit/>
          </a:bodyPr>
          <a:lstStyle/>
          <a:p>
            <a:r>
              <a:rPr lang="en-US" sz="3600" b="1" dirty="0"/>
              <a:t>Principles of OA</a:t>
            </a:r>
            <a:endParaRPr lang="en-US" sz="36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b="1" dirty="0"/>
            </a:br>
            <a:r>
              <a:rPr lang="en-US" sz="4000" b="1" dirty="0"/>
              <a:t>Principles of OA… </a:t>
            </a:r>
            <a:br>
              <a:rPr lang="en-US" sz="4000" b="1" dirty="0"/>
            </a:br>
            <a:endParaRPr lang="en-US" sz="4000" dirty="0"/>
          </a:p>
        </p:txBody>
      </p:sp>
      <p:sp>
        <p:nvSpPr>
          <p:cNvPr id="3" name="Content Placeholder 2"/>
          <p:cNvSpPr>
            <a:spLocks noGrp="1"/>
          </p:cNvSpPr>
          <p:nvPr>
            <p:ph sz="half" idx="1"/>
          </p:nvPr>
        </p:nvSpPr>
        <p:spPr/>
        <p:txBody>
          <a:bodyPr>
            <a:normAutofit/>
          </a:bodyPr>
          <a:lstStyle/>
          <a:p>
            <a:pPr>
              <a:buNone/>
            </a:pPr>
            <a:r>
              <a:rPr lang="en-US" dirty="0"/>
              <a:t>1</a:t>
            </a:r>
            <a:r>
              <a:rPr lang="en-US" sz="3200" dirty="0"/>
              <a:t>. Principle of Health: </a:t>
            </a:r>
          </a:p>
          <a:p>
            <a:r>
              <a:rPr lang="en-US" sz="3200" dirty="0"/>
              <a:t>OA should sustain and enhance the health of soil, land, plant, animals and humans as one and indivisible.</a:t>
            </a:r>
          </a:p>
          <a:p>
            <a:endParaRPr lang="en-US" sz="3200" dirty="0"/>
          </a:p>
          <a:p>
            <a:pPr>
              <a:buNone/>
            </a:pPr>
            <a:endParaRPr lang="en-US" dirty="0"/>
          </a:p>
          <a:p>
            <a:pPr>
              <a:buNone/>
            </a:pPr>
            <a:endParaRPr lang="en-US" dirty="0"/>
          </a:p>
        </p:txBody>
      </p:sp>
      <p:sp>
        <p:nvSpPr>
          <p:cNvPr id="6" name="Content Placeholder 5">
            <a:extLst>
              <a:ext uri="{FF2B5EF4-FFF2-40B4-BE49-F238E27FC236}">
                <a16:creationId xmlns:a16="http://schemas.microsoft.com/office/drawing/2014/main" id="{BBBB0057-1979-4345-8D8B-7AE4B4008E24}"/>
              </a:ext>
            </a:extLst>
          </p:cNvPr>
          <p:cNvSpPr>
            <a:spLocks noGrp="1"/>
          </p:cNvSpPr>
          <p:nvPr>
            <p:ph sz="half" idx="2"/>
          </p:nvPr>
        </p:nvSpPr>
        <p:spPr/>
        <p:txBody>
          <a:bodyPr/>
          <a:lstStyle/>
          <a:p>
            <a:endParaRPr lang="en-US" dirty="0"/>
          </a:p>
        </p:txBody>
      </p:sp>
      <p:pic>
        <p:nvPicPr>
          <p:cNvPr id="4" name="Picture 3">
            <a:extLst>
              <a:ext uri="{FF2B5EF4-FFF2-40B4-BE49-F238E27FC236}">
                <a16:creationId xmlns:a16="http://schemas.microsoft.com/office/drawing/2014/main" id="{02512E9A-755B-2D60-C5BF-17BEA26C8647}"/>
              </a:ext>
            </a:extLst>
          </p:cNvPr>
          <p:cNvPicPr>
            <a:picLocks noChangeAspect="1"/>
          </p:cNvPicPr>
          <p:nvPr/>
        </p:nvPicPr>
        <p:blipFill>
          <a:blip r:embed="rId2"/>
          <a:stretch>
            <a:fillRect/>
          </a:stretch>
        </p:blipFill>
        <p:spPr>
          <a:xfrm>
            <a:off x="7454673" y="706337"/>
            <a:ext cx="4336645" cy="2677284"/>
          </a:xfrm>
          <a:prstGeom prst="rect">
            <a:avLst/>
          </a:prstGeom>
        </p:spPr>
      </p:pic>
      <p:pic>
        <p:nvPicPr>
          <p:cNvPr id="5" name="Picture 4">
            <a:extLst>
              <a:ext uri="{FF2B5EF4-FFF2-40B4-BE49-F238E27FC236}">
                <a16:creationId xmlns:a16="http://schemas.microsoft.com/office/drawing/2014/main" id="{79A0FD2E-6249-C40D-23F2-83B47C002726}"/>
              </a:ext>
            </a:extLst>
          </p:cNvPr>
          <p:cNvPicPr>
            <a:picLocks noChangeAspect="1"/>
          </p:cNvPicPr>
          <p:nvPr/>
        </p:nvPicPr>
        <p:blipFill>
          <a:blip r:embed="rId3"/>
          <a:stretch>
            <a:fillRect/>
          </a:stretch>
        </p:blipFill>
        <p:spPr>
          <a:xfrm>
            <a:off x="6096001" y="3383620"/>
            <a:ext cx="2667000" cy="2684781"/>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A2A59-9791-1178-F1BD-1C127389F652}"/>
              </a:ext>
            </a:extLst>
          </p:cNvPr>
          <p:cNvSpPr>
            <a:spLocks noGrp="1"/>
          </p:cNvSpPr>
          <p:nvPr>
            <p:ph type="title"/>
          </p:nvPr>
        </p:nvSpPr>
        <p:spPr/>
        <p:txBody>
          <a:bodyPr/>
          <a:lstStyle/>
          <a:p>
            <a:r>
              <a:rPr lang="en-US" sz="4400" b="1" dirty="0"/>
              <a:t>Principles of OA…</a:t>
            </a:r>
            <a:endParaRPr lang="en-US" dirty="0"/>
          </a:p>
        </p:txBody>
      </p:sp>
      <p:sp>
        <p:nvSpPr>
          <p:cNvPr id="3" name="Content Placeholder 2">
            <a:extLst>
              <a:ext uri="{FF2B5EF4-FFF2-40B4-BE49-F238E27FC236}">
                <a16:creationId xmlns:a16="http://schemas.microsoft.com/office/drawing/2014/main" id="{1244B303-D2EC-6C3C-2194-E96E809C0046}"/>
              </a:ext>
            </a:extLst>
          </p:cNvPr>
          <p:cNvSpPr>
            <a:spLocks noGrp="1"/>
          </p:cNvSpPr>
          <p:nvPr>
            <p:ph sz="half" idx="1"/>
          </p:nvPr>
        </p:nvSpPr>
        <p:spPr/>
        <p:txBody>
          <a:bodyPr/>
          <a:lstStyle/>
          <a:p>
            <a:pPr>
              <a:buNone/>
            </a:pPr>
            <a:r>
              <a:rPr lang="en-US" sz="2800" dirty="0"/>
              <a:t>2. Principle of Ecology: </a:t>
            </a:r>
          </a:p>
          <a:p>
            <a:r>
              <a:rPr lang="en-US" sz="2800" dirty="0"/>
              <a:t>OA should be based on living ecological systems and cycles, work with them and help sustain them. </a:t>
            </a:r>
          </a:p>
          <a:p>
            <a:endParaRPr lang="en-US" dirty="0"/>
          </a:p>
        </p:txBody>
      </p:sp>
      <p:pic>
        <p:nvPicPr>
          <p:cNvPr id="10" name="Picture 9">
            <a:extLst>
              <a:ext uri="{FF2B5EF4-FFF2-40B4-BE49-F238E27FC236}">
                <a16:creationId xmlns:a16="http://schemas.microsoft.com/office/drawing/2014/main" id="{4E9F4689-7816-D250-8AFB-C3B9A0C8F5E6}"/>
              </a:ext>
            </a:extLst>
          </p:cNvPr>
          <p:cNvPicPr>
            <a:picLocks noChangeAspect="1"/>
          </p:cNvPicPr>
          <p:nvPr/>
        </p:nvPicPr>
        <p:blipFill>
          <a:blip r:embed="rId3"/>
          <a:stretch>
            <a:fillRect/>
          </a:stretch>
        </p:blipFill>
        <p:spPr>
          <a:xfrm>
            <a:off x="6391422" y="2708022"/>
            <a:ext cx="2579914" cy="3215755"/>
          </a:xfrm>
          <a:prstGeom prst="rect">
            <a:avLst/>
          </a:prstGeom>
        </p:spPr>
      </p:pic>
      <p:pic>
        <p:nvPicPr>
          <p:cNvPr id="13" name="Content Placeholder 12">
            <a:extLst>
              <a:ext uri="{FF2B5EF4-FFF2-40B4-BE49-F238E27FC236}">
                <a16:creationId xmlns:a16="http://schemas.microsoft.com/office/drawing/2014/main" id="{52CD083B-F18C-5A17-7EEE-919568903AB6}"/>
              </a:ext>
            </a:extLst>
          </p:cNvPr>
          <p:cNvPicPr>
            <a:picLocks noGrp="1" noChangeAspect="1"/>
          </p:cNvPicPr>
          <p:nvPr>
            <p:ph sz="half" idx="2"/>
          </p:nvPr>
        </p:nvPicPr>
        <p:blipFill>
          <a:blip r:embed="rId4"/>
          <a:stretch>
            <a:fillRect/>
          </a:stretch>
        </p:blipFill>
        <p:spPr>
          <a:xfrm>
            <a:off x="8496868" y="602460"/>
            <a:ext cx="2856932" cy="2826540"/>
          </a:xfrm>
          <a:prstGeom prst="rect">
            <a:avLst/>
          </a:prstGeom>
        </p:spPr>
      </p:pic>
    </p:spTree>
    <p:extLst>
      <p:ext uri="{BB962C8B-B14F-4D97-AF65-F5344CB8AC3E}">
        <p14:creationId xmlns:p14="http://schemas.microsoft.com/office/powerpoint/2010/main" val="19729525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Principles of OA…</a:t>
            </a:r>
            <a:endParaRPr lang="en-US" sz="3600" dirty="0"/>
          </a:p>
        </p:txBody>
      </p:sp>
      <p:sp>
        <p:nvSpPr>
          <p:cNvPr id="3" name="Content Placeholder 2"/>
          <p:cNvSpPr>
            <a:spLocks noGrp="1"/>
          </p:cNvSpPr>
          <p:nvPr>
            <p:ph sz="half" idx="1"/>
          </p:nvPr>
        </p:nvSpPr>
        <p:spPr/>
        <p:txBody>
          <a:bodyPr>
            <a:normAutofit/>
          </a:bodyPr>
          <a:lstStyle/>
          <a:p>
            <a:pPr>
              <a:buNone/>
            </a:pPr>
            <a:r>
              <a:rPr lang="en-US" dirty="0"/>
              <a:t>3</a:t>
            </a:r>
            <a:r>
              <a:rPr lang="en-US" sz="3200" dirty="0"/>
              <a:t>. Principle of fairness: </a:t>
            </a:r>
          </a:p>
          <a:p>
            <a:r>
              <a:rPr lang="en-US" sz="3200" dirty="0"/>
              <a:t>OA should build on the relationships that ensure fairness with regards to the common environment and life opportunities </a:t>
            </a:r>
          </a:p>
        </p:txBody>
      </p:sp>
      <p:pic>
        <p:nvPicPr>
          <p:cNvPr id="5" name="Content Placeholder 4">
            <a:extLst>
              <a:ext uri="{FF2B5EF4-FFF2-40B4-BE49-F238E27FC236}">
                <a16:creationId xmlns:a16="http://schemas.microsoft.com/office/drawing/2014/main" id="{D12CDB34-8133-3282-2FC0-59874AECDD56}"/>
              </a:ext>
            </a:extLst>
          </p:cNvPr>
          <p:cNvPicPr>
            <a:picLocks noGrp="1" noChangeAspect="1"/>
          </p:cNvPicPr>
          <p:nvPr>
            <p:ph sz="half" idx="2"/>
          </p:nvPr>
        </p:nvPicPr>
        <p:blipFill>
          <a:blip r:embed="rId2"/>
          <a:stretch>
            <a:fillRect/>
          </a:stretch>
        </p:blipFill>
        <p:spPr>
          <a:xfrm>
            <a:off x="6341447" y="1825626"/>
            <a:ext cx="4617913" cy="335128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D89F2-26A9-F8FA-E70E-D80E5CCB83CE}"/>
              </a:ext>
            </a:extLst>
          </p:cNvPr>
          <p:cNvSpPr>
            <a:spLocks noGrp="1"/>
          </p:cNvSpPr>
          <p:nvPr>
            <p:ph type="ctrTitle"/>
          </p:nvPr>
        </p:nvSpPr>
        <p:spPr>
          <a:xfrm>
            <a:off x="1650020" y="412487"/>
            <a:ext cx="9144000" cy="2387600"/>
          </a:xfrm>
        </p:spPr>
        <p:txBody>
          <a:bodyPr>
            <a:normAutofit/>
          </a:bodyPr>
          <a:lstStyle/>
          <a:p>
            <a:r>
              <a:rPr lang="en-US" b="1" dirty="0"/>
              <a:t>CONCEPT AND GENESIS OF ORGANIC AGRICULTURE</a:t>
            </a:r>
          </a:p>
        </p:txBody>
      </p:sp>
      <p:sp>
        <p:nvSpPr>
          <p:cNvPr id="3" name="Subtitle 2">
            <a:extLst>
              <a:ext uri="{FF2B5EF4-FFF2-40B4-BE49-F238E27FC236}">
                <a16:creationId xmlns:a16="http://schemas.microsoft.com/office/drawing/2014/main" id="{4D4DE722-0331-0F18-8476-80D88F5CB040}"/>
              </a:ext>
            </a:extLst>
          </p:cNvPr>
          <p:cNvSpPr>
            <a:spLocks noGrp="1"/>
          </p:cNvSpPr>
          <p:nvPr>
            <p:ph type="subTitle" idx="1"/>
          </p:nvPr>
        </p:nvSpPr>
        <p:spPr>
          <a:xfrm>
            <a:off x="1763842" y="3429000"/>
            <a:ext cx="9144000" cy="2843732"/>
          </a:xfrm>
        </p:spPr>
        <p:txBody>
          <a:bodyPr>
            <a:normAutofit lnSpcReduction="10000"/>
          </a:bodyPr>
          <a:lstStyle/>
          <a:p>
            <a:r>
              <a:rPr lang="en-US" sz="3200" b="1" dirty="0"/>
              <a:t>Dr. LILIAN F. SHECHAMBO (PhD)</a:t>
            </a:r>
          </a:p>
          <a:p>
            <a:r>
              <a:rPr lang="en-US" sz="3200" b="1" dirty="0"/>
              <a:t>Horticulture, Crop Protection, Organic Agriculture</a:t>
            </a:r>
          </a:p>
          <a:p>
            <a:endParaRPr lang="en-US" dirty="0"/>
          </a:p>
          <a:p>
            <a:pPr algn="r"/>
            <a:r>
              <a:rPr lang="en-US" sz="2800" b="1" dirty="0"/>
              <a:t>Sokoine University of Agriculture</a:t>
            </a:r>
          </a:p>
          <a:p>
            <a:pPr algn="r"/>
            <a:r>
              <a:rPr lang="en-US" sz="2800" b="1" dirty="0"/>
              <a:t>Department of Crop Science and Horticulture</a:t>
            </a:r>
          </a:p>
          <a:p>
            <a:pPr algn="r"/>
            <a:r>
              <a:rPr lang="en-US" sz="2800" b="1" dirty="0"/>
              <a:t>Morogoro, Tanzania</a:t>
            </a:r>
          </a:p>
        </p:txBody>
      </p:sp>
      <p:pic>
        <p:nvPicPr>
          <p:cNvPr id="4" name="Picture 3">
            <a:extLst>
              <a:ext uri="{FF2B5EF4-FFF2-40B4-BE49-F238E27FC236}">
                <a16:creationId xmlns:a16="http://schemas.microsoft.com/office/drawing/2014/main" id="{B9CC7BD8-5C8F-BC9E-5F6D-D36BACEB6BF9}"/>
              </a:ext>
            </a:extLst>
          </p:cNvPr>
          <p:cNvPicPr>
            <a:picLocks noChangeAspect="1"/>
          </p:cNvPicPr>
          <p:nvPr/>
        </p:nvPicPr>
        <p:blipFill>
          <a:blip r:embed="rId2"/>
          <a:stretch>
            <a:fillRect/>
          </a:stretch>
        </p:blipFill>
        <p:spPr>
          <a:xfrm>
            <a:off x="10794020" y="137330"/>
            <a:ext cx="1397980" cy="1179387"/>
          </a:xfrm>
          <a:prstGeom prst="rect">
            <a:avLst/>
          </a:prstGeom>
        </p:spPr>
      </p:pic>
      <p:pic>
        <p:nvPicPr>
          <p:cNvPr id="5" name="Picture 4">
            <a:extLst>
              <a:ext uri="{FF2B5EF4-FFF2-40B4-BE49-F238E27FC236}">
                <a16:creationId xmlns:a16="http://schemas.microsoft.com/office/drawing/2014/main" id="{FC9FD378-73F2-216B-4451-7F1FD2318D5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3792" y="19826"/>
            <a:ext cx="1364105" cy="1586461"/>
          </a:xfrm>
          <a:prstGeom prst="rect">
            <a:avLst/>
          </a:prstGeom>
          <a:noFill/>
          <a:ln>
            <a:noFill/>
          </a:ln>
        </p:spPr>
      </p:pic>
    </p:spTree>
    <p:extLst>
      <p:ext uri="{BB962C8B-B14F-4D97-AF65-F5344CB8AC3E}">
        <p14:creationId xmlns:p14="http://schemas.microsoft.com/office/powerpoint/2010/main" val="22181322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033AF2C-9A73-52B1-5E37-CE7B4FE48581}"/>
              </a:ext>
            </a:extLst>
          </p:cNvPr>
          <p:cNvSpPr>
            <a:spLocks noGrp="1"/>
          </p:cNvSpPr>
          <p:nvPr>
            <p:ph type="title"/>
          </p:nvPr>
        </p:nvSpPr>
        <p:spPr/>
        <p:txBody>
          <a:bodyPr>
            <a:normAutofit/>
          </a:bodyPr>
          <a:lstStyle/>
          <a:p>
            <a:r>
              <a:rPr lang="en-US" sz="3600" b="1" dirty="0"/>
              <a:t>Principles of OA…</a:t>
            </a:r>
            <a:endParaRPr lang="en-US" sz="3600" dirty="0"/>
          </a:p>
        </p:txBody>
      </p:sp>
      <p:sp>
        <p:nvSpPr>
          <p:cNvPr id="6" name="Content Placeholder 5">
            <a:extLst>
              <a:ext uri="{FF2B5EF4-FFF2-40B4-BE49-F238E27FC236}">
                <a16:creationId xmlns:a16="http://schemas.microsoft.com/office/drawing/2014/main" id="{4590F432-9CD2-11CE-BD2D-62B077668E21}"/>
              </a:ext>
            </a:extLst>
          </p:cNvPr>
          <p:cNvSpPr>
            <a:spLocks noGrp="1"/>
          </p:cNvSpPr>
          <p:nvPr>
            <p:ph sz="half" idx="1"/>
          </p:nvPr>
        </p:nvSpPr>
        <p:spPr/>
        <p:txBody>
          <a:bodyPr/>
          <a:lstStyle/>
          <a:p>
            <a:pPr>
              <a:buNone/>
            </a:pPr>
            <a:r>
              <a:rPr lang="en-US" sz="2800" dirty="0"/>
              <a:t>4</a:t>
            </a:r>
            <a:r>
              <a:rPr lang="en-US" sz="3200" dirty="0"/>
              <a:t>. Principle of care: </a:t>
            </a:r>
          </a:p>
          <a:p>
            <a:r>
              <a:rPr lang="en-US" sz="3200" dirty="0"/>
              <a:t>OA should be managed in a precautionary and responsible manner to protect the health and wellbeing of current and future generations and the environment. </a:t>
            </a:r>
          </a:p>
          <a:p>
            <a:endParaRPr lang="en-US" dirty="0"/>
          </a:p>
        </p:txBody>
      </p:sp>
      <p:pic>
        <p:nvPicPr>
          <p:cNvPr id="10" name="Content Placeholder 9">
            <a:extLst>
              <a:ext uri="{FF2B5EF4-FFF2-40B4-BE49-F238E27FC236}">
                <a16:creationId xmlns:a16="http://schemas.microsoft.com/office/drawing/2014/main" id="{A7EEE8C6-C4C4-7DB7-6D01-6BF8BBAFA15A}"/>
              </a:ext>
            </a:extLst>
          </p:cNvPr>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l="23308" t="52255" r="50000" b="20301"/>
          <a:stretch/>
        </p:blipFill>
        <p:spPr bwMode="auto">
          <a:xfrm>
            <a:off x="6172202" y="2826154"/>
            <a:ext cx="2643762" cy="2718246"/>
          </a:xfrm>
          <a:prstGeom prst="rect">
            <a:avLst/>
          </a:prstGeom>
          <a:noFill/>
          <a:ln>
            <a:noFill/>
          </a:ln>
          <a:extLst>
            <a:ext uri="{53640926-AAD7-44D8-BBD7-CCE9431645EC}">
              <a14:shadowObscured xmlns:a14="http://schemas.microsoft.com/office/drawing/2010/main"/>
            </a:ext>
          </a:extLst>
        </p:spPr>
      </p:pic>
      <p:pic>
        <p:nvPicPr>
          <p:cNvPr id="11" name="Picture 10">
            <a:extLst>
              <a:ext uri="{FF2B5EF4-FFF2-40B4-BE49-F238E27FC236}">
                <a16:creationId xmlns:a16="http://schemas.microsoft.com/office/drawing/2014/main" id="{360AAF28-5412-BBD4-6F80-C8142B6DE428}"/>
              </a:ext>
            </a:extLst>
          </p:cNvPr>
          <p:cNvPicPr>
            <a:picLocks noChangeAspect="1"/>
          </p:cNvPicPr>
          <p:nvPr/>
        </p:nvPicPr>
        <p:blipFill>
          <a:blip r:embed="rId3"/>
          <a:stretch>
            <a:fillRect/>
          </a:stretch>
        </p:blipFill>
        <p:spPr>
          <a:xfrm>
            <a:off x="8076651" y="658172"/>
            <a:ext cx="2291237" cy="2957294"/>
          </a:xfrm>
          <a:prstGeom prst="rect">
            <a:avLst/>
          </a:prstGeom>
        </p:spPr>
      </p:pic>
    </p:spTree>
    <p:extLst>
      <p:ext uri="{BB962C8B-B14F-4D97-AF65-F5344CB8AC3E}">
        <p14:creationId xmlns:p14="http://schemas.microsoft.com/office/powerpoint/2010/main" val="16865619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FF0F2-4B93-0D85-9105-0FA67D2AF99C}"/>
              </a:ext>
            </a:extLst>
          </p:cNvPr>
          <p:cNvSpPr>
            <a:spLocks noGrp="1"/>
          </p:cNvSpPr>
          <p:nvPr>
            <p:ph type="title"/>
          </p:nvPr>
        </p:nvSpPr>
        <p:spPr>
          <a:xfrm>
            <a:off x="838200" y="365125"/>
            <a:ext cx="10515600" cy="985373"/>
          </a:xfrm>
        </p:spPr>
        <p:txBody>
          <a:bodyPr>
            <a:normAutofit fontScale="90000"/>
          </a:bodyPr>
          <a:lstStyle/>
          <a:p>
            <a:br>
              <a:rPr lang="en-US" dirty="0"/>
            </a:br>
            <a:r>
              <a:rPr lang="en-US" b="1" dirty="0"/>
              <a:t>Traditional vs Organic Agriculture</a:t>
            </a:r>
            <a:br>
              <a:rPr lang="en-US" b="1" dirty="0"/>
            </a:br>
            <a:endParaRPr lang="en-US" b="1" dirty="0"/>
          </a:p>
        </p:txBody>
      </p:sp>
      <p:sp>
        <p:nvSpPr>
          <p:cNvPr id="3" name="Content Placeholder 2">
            <a:extLst>
              <a:ext uri="{FF2B5EF4-FFF2-40B4-BE49-F238E27FC236}">
                <a16:creationId xmlns:a16="http://schemas.microsoft.com/office/drawing/2014/main" id="{57B02DBF-742F-30EA-D4BB-7ABE4F14C4FB}"/>
              </a:ext>
            </a:extLst>
          </p:cNvPr>
          <p:cNvSpPr>
            <a:spLocks noGrp="1"/>
          </p:cNvSpPr>
          <p:nvPr>
            <p:ph idx="1"/>
          </p:nvPr>
        </p:nvSpPr>
        <p:spPr>
          <a:xfrm>
            <a:off x="838200" y="1350498"/>
            <a:ext cx="10515600" cy="5142377"/>
          </a:xfrm>
        </p:spPr>
        <p:txBody>
          <a:bodyPr>
            <a:noAutofit/>
          </a:bodyPr>
          <a:lstStyle/>
          <a:p>
            <a:r>
              <a:rPr lang="en-US" sz="3200" dirty="0"/>
              <a:t>Both restrict the use of synthetic inputs and genetically engineered plants and animals</a:t>
            </a:r>
          </a:p>
          <a:p>
            <a:r>
              <a:rPr lang="en-US" sz="3200" dirty="0"/>
              <a:t>Both promote the use of all natural alternatives as solutions to agricultural challenges</a:t>
            </a:r>
          </a:p>
          <a:p>
            <a:r>
              <a:rPr lang="en-US" sz="3200" dirty="0"/>
              <a:t>OA promote all known natural methods used in traditional farming </a:t>
            </a:r>
            <a:r>
              <a:rPr lang="en-US" sz="3200" dirty="0">
                <a:solidFill>
                  <a:srgbClr val="C00000"/>
                </a:solidFill>
              </a:rPr>
              <a:t>plus</a:t>
            </a:r>
            <a:r>
              <a:rPr lang="en-US" sz="3200" dirty="0"/>
              <a:t> embracing new technology in </a:t>
            </a:r>
          </a:p>
          <a:p>
            <a:pPr marL="0" indent="0">
              <a:buNone/>
            </a:pPr>
            <a:r>
              <a:rPr lang="en-US" sz="3200" dirty="0"/>
              <a:t>	-Doing agricultural farming activities</a:t>
            </a:r>
          </a:p>
          <a:p>
            <a:pPr marL="0" indent="0">
              <a:buNone/>
            </a:pPr>
            <a:r>
              <a:rPr lang="en-US" sz="3200" dirty="0"/>
              <a:t>	-Use of new breeds of crops and animals that are high yielding 	and disease resistant</a:t>
            </a:r>
          </a:p>
          <a:p>
            <a:r>
              <a:rPr lang="en-US" sz="3200" dirty="0"/>
              <a:t>Organic practice in OA is confirmed by CERTIFICATION.</a:t>
            </a:r>
          </a:p>
        </p:txBody>
      </p:sp>
    </p:spTree>
    <p:extLst>
      <p:ext uri="{BB962C8B-B14F-4D97-AF65-F5344CB8AC3E}">
        <p14:creationId xmlns:p14="http://schemas.microsoft.com/office/powerpoint/2010/main" val="33966463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9F1F7-9641-FD74-8A3F-156EAA3ED3EE}"/>
              </a:ext>
            </a:extLst>
          </p:cNvPr>
          <p:cNvSpPr>
            <a:spLocks noGrp="1"/>
          </p:cNvSpPr>
          <p:nvPr>
            <p:ph type="title"/>
          </p:nvPr>
        </p:nvSpPr>
        <p:spPr/>
        <p:txBody>
          <a:bodyPr>
            <a:normAutofit fontScale="90000"/>
          </a:bodyPr>
          <a:lstStyle/>
          <a:p>
            <a:br>
              <a:rPr lang="en-US" dirty="0"/>
            </a:br>
            <a:r>
              <a:rPr lang="en-US" b="1" dirty="0"/>
              <a:t>Overview of the current developments in OA</a:t>
            </a:r>
            <a:br>
              <a:rPr lang="en-US" dirty="0"/>
            </a:br>
            <a:endParaRPr lang="en-US" dirty="0"/>
          </a:p>
        </p:txBody>
      </p:sp>
      <p:sp>
        <p:nvSpPr>
          <p:cNvPr id="3" name="Content Placeholder 2">
            <a:extLst>
              <a:ext uri="{FF2B5EF4-FFF2-40B4-BE49-F238E27FC236}">
                <a16:creationId xmlns:a16="http://schemas.microsoft.com/office/drawing/2014/main" id="{72117C3F-3FC1-F8F0-7EE3-6AC38209BEED}"/>
              </a:ext>
            </a:extLst>
          </p:cNvPr>
          <p:cNvSpPr>
            <a:spLocks noGrp="1"/>
          </p:cNvSpPr>
          <p:nvPr>
            <p:ph idx="1"/>
          </p:nvPr>
        </p:nvSpPr>
        <p:spPr/>
        <p:txBody>
          <a:bodyPr>
            <a:normAutofit/>
          </a:bodyPr>
          <a:lstStyle/>
          <a:p>
            <a:pPr marL="0" indent="0">
              <a:buNone/>
            </a:pPr>
            <a:r>
              <a:rPr lang="en-US" sz="3200" dirty="0"/>
              <a:t>Economics of OA worldwide</a:t>
            </a:r>
          </a:p>
          <a:p>
            <a:r>
              <a:rPr lang="en-US" sz="3200" dirty="0"/>
              <a:t>By 2001-US$20billion</a:t>
            </a:r>
          </a:p>
          <a:p>
            <a:r>
              <a:rPr lang="en-US" sz="3200" dirty="0"/>
              <a:t>By 2014-US$80billion</a:t>
            </a:r>
          </a:p>
          <a:p>
            <a:r>
              <a:rPr lang="en-US" sz="3200" dirty="0"/>
              <a:t>BY 2024-172.86billion</a:t>
            </a:r>
          </a:p>
        </p:txBody>
      </p:sp>
    </p:spTree>
    <p:extLst>
      <p:ext uri="{BB962C8B-B14F-4D97-AF65-F5344CB8AC3E}">
        <p14:creationId xmlns:p14="http://schemas.microsoft.com/office/powerpoint/2010/main" val="9996047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1E9D7-574F-C0FB-73CD-7E0DA75D490F}"/>
              </a:ext>
            </a:extLst>
          </p:cNvPr>
          <p:cNvSpPr>
            <a:spLocks noGrp="1"/>
          </p:cNvSpPr>
          <p:nvPr>
            <p:ph type="title"/>
          </p:nvPr>
        </p:nvSpPr>
        <p:spPr/>
        <p:txBody>
          <a:bodyPr/>
          <a:lstStyle/>
          <a:p>
            <a:r>
              <a:rPr lang="en-US" b="1" dirty="0"/>
              <a:t>Situation In Tanzania-an overview</a:t>
            </a:r>
          </a:p>
        </p:txBody>
      </p:sp>
      <p:sp>
        <p:nvSpPr>
          <p:cNvPr id="3" name="Content Placeholder 2">
            <a:extLst>
              <a:ext uri="{FF2B5EF4-FFF2-40B4-BE49-F238E27FC236}">
                <a16:creationId xmlns:a16="http://schemas.microsoft.com/office/drawing/2014/main" id="{44BB0BC7-9D82-B110-3C34-4B97B09B8A5F}"/>
              </a:ext>
            </a:extLst>
          </p:cNvPr>
          <p:cNvSpPr>
            <a:spLocks noGrp="1"/>
          </p:cNvSpPr>
          <p:nvPr>
            <p:ph idx="1"/>
          </p:nvPr>
        </p:nvSpPr>
        <p:spPr/>
        <p:txBody>
          <a:bodyPr/>
          <a:lstStyle/>
          <a:p>
            <a:r>
              <a:rPr lang="en-GB" dirty="0"/>
              <a:t>Tea and cotton are most important crops grown at large-scale under registered organic farming. </a:t>
            </a:r>
          </a:p>
          <a:p>
            <a:r>
              <a:rPr lang="en-GB" dirty="0"/>
              <a:t>Other produce include black tea, cocoa, ginger, spices, essential oils, honey, cashew nuts, citrus, papaya, guava, mango, banana, onion, garlic and vegetables.</a:t>
            </a:r>
          </a:p>
          <a:p>
            <a:pPr marL="0" indent="0">
              <a:buNone/>
            </a:pPr>
            <a:endParaRPr lang="en-US" dirty="0"/>
          </a:p>
        </p:txBody>
      </p:sp>
      <p:pic>
        <p:nvPicPr>
          <p:cNvPr id="4" name="irc_mi" descr="Image result for organic farming in Tanzania images">
            <a:hlinkClick r:id="rId2" tgtFrame="&quot;_blank&quot;"/>
            <a:extLst>
              <a:ext uri="{FF2B5EF4-FFF2-40B4-BE49-F238E27FC236}">
                <a16:creationId xmlns:a16="http://schemas.microsoft.com/office/drawing/2014/main" id="{E1C1FC02-3E70-993D-760D-29A83E074DD1}"/>
              </a:ext>
            </a:extLst>
          </p:cNvPr>
          <p:cNvPicPr/>
          <p:nvPr/>
        </p:nvPicPr>
        <p:blipFill>
          <a:blip r:embed="rId3" cstate="print"/>
          <a:srcRect/>
          <a:stretch>
            <a:fillRect/>
          </a:stretch>
        </p:blipFill>
        <p:spPr bwMode="auto">
          <a:xfrm>
            <a:off x="838200" y="4001293"/>
            <a:ext cx="5715000" cy="2743199"/>
          </a:xfrm>
          <a:prstGeom prst="rect">
            <a:avLst/>
          </a:prstGeom>
          <a:noFill/>
          <a:ln w="9525">
            <a:noFill/>
            <a:miter lim="800000"/>
            <a:headEnd/>
            <a:tailEnd/>
          </a:ln>
        </p:spPr>
      </p:pic>
      <p:pic>
        <p:nvPicPr>
          <p:cNvPr id="5" name="irc_mi" descr="Image result for organic farming in Tanzania images">
            <a:hlinkClick r:id="rId4" tgtFrame="&quot;_blank&quot;"/>
            <a:extLst>
              <a:ext uri="{FF2B5EF4-FFF2-40B4-BE49-F238E27FC236}">
                <a16:creationId xmlns:a16="http://schemas.microsoft.com/office/drawing/2014/main" id="{0C7ACF1E-B0B7-4BD0-062A-B8F924835191}"/>
              </a:ext>
            </a:extLst>
          </p:cNvPr>
          <p:cNvPicPr>
            <a:picLocks/>
          </p:cNvPicPr>
          <p:nvPr/>
        </p:nvPicPr>
        <p:blipFill>
          <a:blip r:embed="rId5" cstate="print"/>
          <a:srcRect/>
          <a:stretch>
            <a:fillRect/>
          </a:stretch>
        </p:blipFill>
        <p:spPr bwMode="auto">
          <a:xfrm>
            <a:off x="6633503" y="4001294"/>
            <a:ext cx="3929956" cy="2743200"/>
          </a:xfrm>
          <a:prstGeom prst="rect">
            <a:avLst/>
          </a:prstGeom>
          <a:noFill/>
          <a:ln w="9525">
            <a:noFill/>
            <a:miter lim="800000"/>
            <a:headEnd/>
            <a:tailEnd/>
          </a:ln>
        </p:spPr>
      </p:pic>
    </p:spTree>
    <p:extLst>
      <p:ext uri="{BB962C8B-B14F-4D97-AF65-F5344CB8AC3E}">
        <p14:creationId xmlns:p14="http://schemas.microsoft.com/office/powerpoint/2010/main" val="26776633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EFE63-50B3-23CD-274E-88609B83E0A9}"/>
              </a:ext>
            </a:extLst>
          </p:cNvPr>
          <p:cNvSpPr>
            <a:spLocks noGrp="1"/>
          </p:cNvSpPr>
          <p:nvPr>
            <p:ph type="title"/>
          </p:nvPr>
        </p:nvSpPr>
        <p:spPr/>
        <p:txBody>
          <a:bodyPr/>
          <a:lstStyle/>
          <a:p>
            <a:r>
              <a:rPr lang="en-US" dirty="0"/>
              <a:t>Situation In Tanzania…</a:t>
            </a:r>
          </a:p>
        </p:txBody>
      </p:sp>
      <p:pic>
        <p:nvPicPr>
          <p:cNvPr id="4" name="irc_mi" descr="Image result for Vanilla organic farming Tanzania images">
            <a:hlinkClick r:id="rId2" tgtFrame="&quot;_blank&quot;"/>
            <a:extLst>
              <a:ext uri="{FF2B5EF4-FFF2-40B4-BE49-F238E27FC236}">
                <a16:creationId xmlns:a16="http://schemas.microsoft.com/office/drawing/2014/main" id="{5EE73AA0-E663-7341-0A25-9C56E6060DC8}"/>
              </a:ext>
            </a:extLst>
          </p:cNvPr>
          <p:cNvPicPr>
            <a:picLocks noGrp="1"/>
          </p:cNvPicPr>
          <p:nvPr>
            <p:ph idx="1"/>
          </p:nvPr>
        </p:nvPicPr>
        <p:blipFill>
          <a:blip r:embed="rId3" cstate="print"/>
          <a:srcRect/>
          <a:stretch>
            <a:fillRect/>
          </a:stretch>
        </p:blipFill>
        <p:spPr bwMode="auto">
          <a:xfrm>
            <a:off x="838200" y="1253331"/>
            <a:ext cx="3256226" cy="4351338"/>
          </a:xfrm>
          <a:prstGeom prst="rect">
            <a:avLst/>
          </a:prstGeom>
          <a:noFill/>
          <a:ln w="9525">
            <a:noFill/>
            <a:miter lim="800000"/>
            <a:headEnd/>
            <a:tailEnd/>
          </a:ln>
        </p:spPr>
      </p:pic>
      <p:pic>
        <p:nvPicPr>
          <p:cNvPr id="5" name="irc_mi" descr="Related image">
            <a:hlinkClick r:id="rId4" tgtFrame="&quot;_blank&quot;"/>
            <a:extLst>
              <a:ext uri="{FF2B5EF4-FFF2-40B4-BE49-F238E27FC236}">
                <a16:creationId xmlns:a16="http://schemas.microsoft.com/office/drawing/2014/main" id="{B7409485-5BBC-63A5-7961-59E58968BA82}"/>
              </a:ext>
            </a:extLst>
          </p:cNvPr>
          <p:cNvPicPr/>
          <p:nvPr/>
        </p:nvPicPr>
        <p:blipFill>
          <a:blip r:embed="rId5" cstate="print"/>
          <a:srcRect/>
          <a:stretch>
            <a:fillRect/>
          </a:stretch>
        </p:blipFill>
        <p:spPr bwMode="auto">
          <a:xfrm>
            <a:off x="4234376" y="1362221"/>
            <a:ext cx="5190978" cy="4242447"/>
          </a:xfrm>
          <a:prstGeom prst="rect">
            <a:avLst/>
          </a:prstGeom>
          <a:noFill/>
          <a:ln w="9525">
            <a:noFill/>
            <a:miter lim="800000"/>
            <a:headEnd/>
            <a:tailEnd/>
          </a:ln>
        </p:spPr>
      </p:pic>
    </p:spTree>
    <p:extLst>
      <p:ext uri="{BB962C8B-B14F-4D97-AF65-F5344CB8AC3E}">
        <p14:creationId xmlns:p14="http://schemas.microsoft.com/office/powerpoint/2010/main" val="22916218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B36CC-1551-7C67-8A8D-DA4B4680E4EC}"/>
              </a:ext>
            </a:extLst>
          </p:cNvPr>
          <p:cNvSpPr>
            <a:spLocks noGrp="1"/>
          </p:cNvSpPr>
          <p:nvPr>
            <p:ph type="title"/>
          </p:nvPr>
        </p:nvSpPr>
        <p:spPr/>
        <p:txBody>
          <a:bodyPr/>
          <a:lstStyle/>
          <a:p>
            <a:r>
              <a:rPr lang="en-US" dirty="0"/>
              <a:t>Zanzibar</a:t>
            </a:r>
          </a:p>
        </p:txBody>
      </p:sp>
      <p:pic>
        <p:nvPicPr>
          <p:cNvPr id="5" name="Content Placeholder 4">
            <a:extLst>
              <a:ext uri="{FF2B5EF4-FFF2-40B4-BE49-F238E27FC236}">
                <a16:creationId xmlns:a16="http://schemas.microsoft.com/office/drawing/2014/main" id="{991C44BC-7333-B9A5-C521-C1BD386FCD1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2078000"/>
            <a:ext cx="4661384" cy="4351338"/>
          </a:xfrm>
        </p:spPr>
      </p:pic>
      <p:pic>
        <p:nvPicPr>
          <p:cNvPr id="6" name="Picture 5">
            <a:extLst>
              <a:ext uri="{FF2B5EF4-FFF2-40B4-BE49-F238E27FC236}">
                <a16:creationId xmlns:a16="http://schemas.microsoft.com/office/drawing/2014/main" id="{5BC20523-FFDD-1EFE-302F-0721852E6424}"/>
              </a:ext>
            </a:extLst>
          </p:cNvPr>
          <p:cNvPicPr>
            <a:picLocks noChangeAspect="1"/>
          </p:cNvPicPr>
          <p:nvPr/>
        </p:nvPicPr>
        <p:blipFill>
          <a:blip r:embed="rId3"/>
          <a:stretch>
            <a:fillRect/>
          </a:stretch>
        </p:blipFill>
        <p:spPr>
          <a:xfrm>
            <a:off x="7070168" y="452129"/>
            <a:ext cx="4465309" cy="2976872"/>
          </a:xfrm>
          <a:prstGeom prst="rect">
            <a:avLst/>
          </a:prstGeom>
        </p:spPr>
      </p:pic>
      <p:pic>
        <p:nvPicPr>
          <p:cNvPr id="7" name="Picture 6">
            <a:extLst>
              <a:ext uri="{FF2B5EF4-FFF2-40B4-BE49-F238E27FC236}">
                <a16:creationId xmlns:a16="http://schemas.microsoft.com/office/drawing/2014/main" id="{A6A39D7F-8949-3C5D-7D40-995441F9E8CD}"/>
              </a:ext>
            </a:extLst>
          </p:cNvPr>
          <p:cNvPicPr>
            <a:picLocks noChangeAspect="1"/>
          </p:cNvPicPr>
          <p:nvPr/>
        </p:nvPicPr>
        <p:blipFill>
          <a:blip r:embed="rId4"/>
          <a:stretch>
            <a:fillRect/>
          </a:stretch>
        </p:blipFill>
        <p:spPr>
          <a:xfrm>
            <a:off x="5888483" y="3461401"/>
            <a:ext cx="3974277" cy="2976872"/>
          </a:xfrm>
          <a:prstGeom prst="rect">
            <a:avLst/>
          </a:prstGeom>
        </p:spPr>
      </p:pic>
    </p:spTree>
    <p:extLst>
      <p:ext uri="{BB962C8B-B14F-4D97-AF65-F5344CB8AC3E}">
        <p14:creationId xmlns:p14="http://schemas.microsoft.com/office/powerpoint/2010/main" val="15708323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15962"/>
          </a:xfrm>
        </p:spPr>
        <p:txBody>
          <a:bodyPr>
            <a:normAutofit/>
          </a:bodyPr>
          <a:lstStyle/>
          <a:p>
            <a:r>
              <a:rPr lang="en-US" dirty="0" err="1"/>
              <a:t>Lushoto</a:t>
            </a:r>
            <a:r>
              <a:rPr lang="en-US" dirty="0"/>
              <a:t>-Tanzania</a:t>
            </a:r>
          </a:p>
        </p:txBody>
      </p:sp>
      <p:pic>
        <p:nvPicPr>
          <p:cNvPr id="46082" name="Picture 2" descr="C:\Users\user\Documents\Lushoto,weeds\DSCN4070.JPG"/>
          <p:cNvPicPr>
            <a:picLocks noGrp="1" noChangeAspect="1" noChangeArrowheads="1"/>
          </p:cNvPicPr>
          <p:nvPr>
            <p:ph idx="1"/>
          </p:nvPr>
        </p:nvPicPr>
        <p:blipFill>
          <a:blip r:embed="rId2" cstate="print"/>
          <a:srcRect/>
          <a:stretch>
            <a:fillRect/>
          </a:stretch>
        </p:blipFill>
        <p:spPr bwMode="auto">
          <a:xfrm>
            <a:off x="7772402" y="1066800"/>
            <a:ext cx="2895599" cy="2396332"/>
          </a:xfrm>
          <a:prstGeom prst="rect">
            <a:avLst/>
          </a:prstGeom>
          <a:noFill/>
        </p:spPr>
      </p:pic>
      <p:pic>
        <p:nvPicPr>
          <p:cNvPr id="46083" name="Picture 3" descr="C:\Users\user\Documents\Lushoto,weeds\DSCN4094.JPG"/>
          <p:cNvPicPr>
            <a:picLocks noChangeAspect="1" noChangeArrowheads="1"/>
          </p:cNvPicPr>
          <p:nvPr/>
        </p:nvPicPr>
        <p:blipFill>
          <a:blip r:embed="rId3" cstate="print"/>
          <a:srcRect/>
          <a:stretch>
            <a:fillRect/>
          </a:stretch>
        </p:blipFill>
        <p:spPr bwMode="auto">
          <a:xfrm>
            <a:off x="3200400" y="3429000"/>
            <a:ext cx="5791200" cy="2760342"/>
          </a:xfrm>
          <a:prstGeom prst="rect">
            <a:avLst/>
          </a:prstGeom>
          <a:noFill/>
        </p:spPr>
      </p:pic>
      <p:pic>
        <p:nvPicPr>
          <p:cNvPr id="46084" name="Picture 4" descr="C:\Users\user\Documents\Lushoto,weeds\DSCN4099.JPG"/>
          <p:cNvPicPr>
            <a:picLocks noChangeAspect="1" noChangeArrowheads="1"/>
          </p:cNvPicPr>
          <p:nvPr/>
        </p:nvPicPr>
        <p:blipFill>
          <a:blip r:embed="rId4" cstate="print"/>
          <a:srcRect/>
          <a:stretch>
            <a:fillRect/>
          </a:stretch>
        </p:blipFill>
        <p:spPr bwMode="auto">
          <a:xfrm>
            <a:off x="4648201" y="1066800"/>
            <a:ext cx="3149119" cy="2362200"/>
          </a:xfrm>
          <a:prstGeom prst="rect">
            <a:avLst/>
          </a:prstGeom>
          <a:noFill/>
        </p:spPr>
      </p:pic>
      <p:pic>
        <p:nvPicPr>
          <p:cNvPr id="46085" name="Picture 5" descr="C:\Users\user\Documents\Lushoto,weeds\DSCN4106.JPG"/>
          <p:cNvPicPr>
            <a:picLocks noChangeAspect="1" noChangeArrowheads="1"/>
          </p:cNvPicPr>
          <p:nvPr/>
        </p:nvPicPr>
        <p:blipFill>
          <a:blip r:embed="rId5" cstate="print"/>
          <a:srcRect/>
          <a:stretch>
            <a:fillRect/>
          </a:stretch>
        </p:blipFill>
        <p:spPr bwMode="auto">
          <a:xfrm>
            <a:off x="1524000" y="1066800"/>
            <a:ext cx="3149118" cy="2362200"/>
          </a:xfrm>
          <a:prstGeom prst="rect">
            <a:avLst/>
          </a:prstGeom>
          <a:noFill/>
        </p:spPr>
      </p:pic>
      <p:sp>
        <p:nvSpPr>
          <p:cNvPr id="7" name="TextBox 6"/>
          <p:cNvSpPr txBox="1"/>
          <p:nvPr/>
        </p:nvSpPr>
        <p:spPr>
          <a:xfrm>
            <a:off x="3124200" y="6172201"/>
            <a:ext cx="6781800" cy="461665"/>
          </a:xfrm>
          <a:prstGeom prst="rect">
            <a:avLst/>
          </a:prstGeom>
          <a:noFill/>
        </p:spPr>
        <p:txBody>
          <a:bodyPr wrap="square" rtlCol="0">
            <a:spAutoFit/>
          </a:bodyPr>
          <a:lstStyle/>
          <a:p>
            <a:r>
              <a:rPr lang="en-US" sz="2400" dirty="0"/>
              <a:t>Lettuce, cauliflower, radish, salad and Irish potatoes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944562"/>
          </a:xfrm>
        </p:spPr>
        <p:txBody>
          <a:bodyPr>
            <a:normAutofit/>
          </a:bodyPr>
          <a:lstStyle/>
          <a:p>
            <a:r>
              <a:rPr lang="en-US" sz="3600" dirty="0" err="1"/>
              <a:t>Irente</a:t>
            </a:r>
            <a:r>
              <a:rPr lang="en-US" sz="3600" dirty="0"/>
              <a:t> farm-</a:t>
            </a:r>
            <a:r>
              <a:rPr lang="en-US" sz="3600" dirty="0" err="1"/>
              <a:t>Lushoto</a:t>
            </a:r>
            <a:r>
              <a:rPr lang="en-US" sz="3600" dirty="0"/>
              <a:t>, Tanzania</a:t>
            </a:r>
          </a:p>
        </p:txBody>
      </p:sp>
      <p:pic>
        <p:nvPicPr>
          <p:cNvPr id="4" name="irc_mi" descr="Image result for Irente farm Tanzania images">
            <a:hlinkClick r:id="rId2" tgtFrame="&quot;_blank&quot;"/>
          </p:cNvPr>
          <p:cNvPicPr>
            <a:picLocks noGrp="1"/>
          </p:cNvPicPr>
          <p:nvPr>
            <p:ph idx="1"/>
          </p:nvPr>
        </p:nvPicPr>
        <p:blipFill>
          <a:blip r:embed="rId3" cstate="print"/>
          <a:srcRect/>
          <a:stretch>
            <a:fillRect/>
          </a:stretch>
        </p:blipFill>
        <p:spPr bwMode="auto">
          <a:xfrm>
            <a:off x="2133600" y="3429000"/>
            <a:ext cx="8229600" cy="2304288"/>
          </a:xfrm>
          <a:prstGeom prst="rect">
            <a:avLst/>
          </a:prstGeom>
          <a:noFill/>
          <a:ln w="9525">
            <a:noFill/>
            <a:miter lim="800000"/>
            <a:headEnd/>
            <a:tailEnd/>
          </a:ln>
        </p:spPr>
      </p:pic>
      <p:pic>
        <p:nvPicPr>
          <p:cNvPr id="5" name="irc_mi" descr="Related image">
            <a:hlinkClick r:id="rId4" tgtFrame="&quot;_blank&quot;"/>
          </p:cNvPr>
          <p:cNvPicPr/>
          <p:nvPr/>
        </p:nvPicPr>
        <p:blipFill>
          <a:blip r:embed="rId5" cstate="print"/>
          <a:srcRect/>
          <a:stretch>
            <a:fillRect/>
          </a:stretch>
        </p:blipFill>
        <p:spPr bwMode="auto">
          <a:xfrm>
            <a:off x="4724400" y="1295401"/>
            <a:ext cx="2861310" cy="2140585"/>
          </a:xfrm>
          <a:prstGeom prst="rect">
            <a:avLst/>
          </a:prstGeom>
          <a:noFill/>
          <a:ln w="9525">
            <a:noFill/>
            <a:miter lim="800000"/>
            <a:headEnd/>
            <a:tailEnd/>
          </a:ln>
        </p:spPr>
      </p:pic>
      <p:sp>
        <p:nvSpPr>
          <p:cNvPr id="7" name="TextBox 6"/>
          <p:cNvSpPr txBox="1"/>
          <p:nvPr/>
        </p:nvSpPr>
        <p:spPr>
          <a:xfrm>
            <a:off x="3810000" y="5791201"/>
            <a:ext cx="5334000" cy="461665"/>
          </a:xfrm>
          <a:prstGeom prst="rect">
            <a:avLst/>
          </a:prstGeom>
          <a:noFill/>
        </p:spPr>
        <p:txBody>
          <a:bodyPr wrap="square" rtlCol="0">
            <a:spAutoFit/>
          </a:bodyPr>
          <a:lstStyle/>
          <a:p>
            <a:r>
              <a:rPr lang="en-US" sz="2400" dirty="0"/>
              <a:t>Organic processed and unprocessed food</a:t>
            </a:r>
          </a:p>
        </p:txBody>
      </p:sp>
    </p:spTree>
    <p:extLst>
      <p:ext uri="{BB962C8B-B14F-4D97-AF65-F5344CB8AC3E}">
        <p14:creationId xmlns:p14="http://schemas.microsoft.com/office/powerpoint/2010/main" val="1740038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868362"/>
          </a:xfrm>
        </p:spPr>
        <p:txBody>
          <a:bodyPr>
            <a:normAutofit/>
          </a:bodyPr>
          <a:lstStyle/>
          <a:p>
            <a:r>
              <a:rPr lang="en-US" sz="4000" dirty="0"/>
              <a:t>Gibb’s farm-</a:t>
            </a:r>
            <a:r>
              <a:rPr lang="en-US" sz="4000" dirty="0" err="1"/>
              <a:t>Karatu</a:t>
            </a:r>
            <a:r>
              <a:rPr lang="en-US" sz="4000" dirty="0"/>
              <a:t>, Tanzania</a:t>
            </a:r>
          </a:p>
        </p:txBody>
      </p:sp>
      <p:pic>
        <p:nvPicPr>
          <p:cNvPr id="4" name="irc_mi" descr="Image result for Gibb's farm Tanzania images">
            <a:hlinkClick r:id="rId2" tgtFrame="&quot;_blank&quot;"/>
          </p:cNvPr>
          <p:cNvPicPr>
            <a:picLocks noGrp="1"/>
          </p:cNvPicPr>
          <p:nvPr>
            <p:ph idx="1"/>
          </p:nvPr>
        </p:nvPicPr>
        <p:blipFill>
          <a:blip r:embed="rId3" cstate="print"/>
          <a:srcRect t="33400"/>
          <a:stretch>
            <a:fillRect/>
          </a:stretch>
        </p:blipFill>
        <p:spPr bwMode="auto">
          <a:xfrm>
            <a:off x="3429000" y="1447800"/>
            <a:ext cx="5638800" cy="2810256"/>
          </a:xfrm>
          <a:prstGeom prst="rect">
            <a:avLst/>
          </a:prstGeom>
          <a:noFill/>
          <a:ln w="9525">
            <a:noFill/>
            <a:miter lim="800000"/>
            <a:headEnd/>
            <a:tailEnd/>
          </a:ln>
        </p:spPr>
      </p:pic>
      <p:pic>
        <p:nvPicPr>
          <p:cNvPr id="5" name="Picture 4" descr="Image result for Gibb's farm Tanzania images">
            <a:hlinkClick r:id="rId4"/>
          </p:cNvPr>
          <p:cNvPicPr/>
          <p:nvPr/>
        </p:nvPicPr>
        <p:blipFill>
          <a:blip r:embed="rId5" cstate="print"/>
          <a:srcRect/>
          <a:stretch>
            <a:fillRect/>
          </a:stretch>
        </p:blipFill>
        <p:spPr bwMode="auto">
          <a:xfrm>
            <a:off x="2209800" y="4343400"/>
            <a:ext cx="3124200" cy="2288540"/>
          </a:xfrm>
          <a:prstGeom prst="rect">
            <a:avLst/>
          </a:prstGeom>
          <a:noFill/>
          <a:ln w="9525">
            <a:noFill/>
            <a:miter lim="800000"/>
            <a:headEnd/>
            <a:tailEnd/>
          </a:ln>
        </p:spPr>
      </p:pic>
      <p:pic>
        <p:nvPicPr>
          <p:cNvPr id="6" name="irc_mi" descr="Related image">
            <a:hlinkClick r:id="rId6" tgtFrame="&quot;_blank&quot;"/>
          </p:cNvPr>
          <p:cNvPicPr/>
          <p:nvPr/>
        </p:nvPicPr>
        <p:blipFill>
          <a:blip r:embed="rId7" cstate="print"/>
          <a:srcRect/>
          <a:stretch>
            <a:fillRect/>
          </a:stretch>
        </p:blipFill>
        <p:spPr bwMode="auto">
          <a:xfrm>
            <a:off x="5410200" y="4343400"/>
            <a:ext cx="4972050" cy="2286000"/>
          </a:xfrm>
          <a:prstGeom prst="rect">
            <a:avLst/>
          </a:prstGeom>
          <a:noFill/>
          <a:ln w="9525">
            <a:noFill/>
            <a:miter lim="800000"/>
            <a:headEnd/>
            <a:tailEnd/>
          </a:ln>
        </p:spPr>
      </p:pic>
      <p:sp>
        <p:nvSpPr>
          <p:cNvPr id="7" name="TextBox 6"/>
          <p:cNvSpPr txBox="1"/>
          <p:nvPr/>
        </p:nvSpPr>
        <p:spPr>
          <a:xfrm>
            <a:off x="4038600" y="990601"/>
            <a:ext cx="5181600" cy="461665"/>
          </a:xfrm>
          <a:prstGeom prst="rect">
            <a:avLst/>
          </a:prstGeom>
          <a:noFill/>
        </p:spPr>
        <p:txBody>
          <a:bodyPr wrap="square" rtlCol="0">
            <a:spAutoFit/>
          </a:bodyPr>
          <a:lstStyle/>
          <a:p>
            <a:r>
              <a:rPr lang="en-US" sz="2400" dirty="0"/>
              <a:t>Organic farm, organic food</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868362"/>
          </a:xfrm>
        </p:spPr>
        <p:txBody>
          <a:bodyPr/>
          <a:lstStyle/>
          <a:p>
            <a:r>
              <a:rPr lang="en-US" dirty="0" err="1"/>
              <a:t>Morogoro</a:t>
            </a:r>
            <a:r>
              <a:rPr lang="en-US" dirty="0"/>
              <a:t>-Tanzania</a:t>
            </a:r>
          </a:p>
        </p:txBody>
      </p:sp>
      <p:pic>
        <p:nvPicPr>
          <p:cNvPr id="4" name="irc_mi" descr="Image result for organic farming in Tanzania images">
            <a:hlinkClick r:id="rId2" tgtFrame="&quot;_blank&quot;"/>
          </p:cNvPr>
          <p:cNvPicPr>
            <a:picLocks noGrp="1"/>
          </p:cNvPicPr>
          <p:nvPr>
            <p:ph idx="1"/>
          </p:nvPr>
        </p:nvPicPr>
        <p:blipFill>
          <a:blip r:embed="rId3" cstate="print"/>
          <a:srcRect/>
          <a:stretch>
            <a:fillRect/>
          </a:stretch>
        </p:blipFill>
        <p:spPr bwMode="auto">
          <a:xfrm>
            <a:off x="2286000" y="1447801"/>
            <a:ext cx="3733800" cy="2415381"/>
          </a:xfrm>
          <a:prstGeom prst="rect">
            <a:avLst/>
          </a:prstGeom>
          <a:noFill/>
          <a:ln w="9525">
            <a:noFill/>
            <a:miter lim="800000"/>
            <a:headEnd/>
            <a:tailEnd/>
          </a:ln>
        </p:spPr>
      </p:pic>
      <p:pic>
        <p:nvPicPr>
          <p:cNvPr id="5" name="irc_mi" descr="Related image">
            <a:hlinkClick r:id="rId4" tgtFrame="&quot;_blank&quot;"/>
          </p:cNvPr>
          <p:cNvPicPr/>
          <p:nvPr/>
        </p:nvPicPr>
        <p:blipFill>
          <a:blip r:embed="rId5" cstate="print"/>
          <a:srcRect/>
          <a:stretch>
            <a:fillRect/>
          </a:stretch>
        </p:blipFill>
        <p:spPr bwMode="auto">
          <a:xfrm>
            <a:off x="6096000" y="1447800"/>
            <a:ext cx="3733800" cy="2362200"/>
          </a:xfrm>
          <a:prstGeom prst="rect">
            <a:avLst/>
          </a:prstGeom>
          <a:noFill/>
          <a:ln w="9525">
            <a:noFill/>
            <a:miter lim="800000"/>
            <a:headEnd/>
            <a:tailEnd/>
          </a:ln>
        </p:spPr>
      </p:pic>
      <p:pic>
        <p:nvPicPr>
          <p:cNvPr id="49154" name="Picture 2" descr="Image result for Vanilla organic farming Tanzania images">
            <a:hlinkClick r:id="rId6"/>
          </p:cNvPr>
          <p:cNvPicPr>
            <a:picLocks noChangeAspect="1" noChangeArrowheads="1"/>
          </p:cNvPicPr>
          <p:nvPr/>
        </p:nvPicPr>
        <p:blipFill>
          <a:blip r:embed="rId7" cstate="print"/>
          <a:srcRect/>
          <a:stretch>
            <a:fillRect/>
          </a:stretch>
        </p:blipFill>
        <p:spPr bwMode="auto">
          <a:xfrm>
            <a:off x="4114800" y="3926840"/>
            <a:ext cx="4191000" cy="2654302"/>
          </a:xfrm>
          <a:prstGeom prst="rect">
            <a:avLst/>
          </a:prstGeom>
          <a:noFill/>
        </p:spPr>
      </p:pic>
    </p:spTree>
    <p:extLst>
      <p:ext uri="{BB962C8B-B14F-4D97-AF65-F5344CB8AC3E}">
        <p14:creationId xmlns:p14="http://schemas.microsoft.com/office/powerpoint/2010/main" val="18200143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97E94-7480-9335-96DD-1543235AA4F7}"/>
              </a:ext>
            </a:extLst>
          </p:cNvPr>
          <p:cNvSpPr>
            <a:spLocks noGrp="1"/>
          </p:cNvSpPr>
          <p:nvPr>
            <p:ph type="title"/>
          </p:nvPr>
        </p:nvSpPr>
        <p:spPr/>
        <p:txBody>
          <a:bodyPr>
            <a:normAutofit/>
          </a:bodyPr>
          <a:lstStyle/>
          <a:p>
            <a:r>
              <a:rPr lang="en-US" sz="3600" b="1" dirty="0"/>
              <a:t>CONCEPT AND GENESIS OF ORGANIC AGRICULTURE</a:t>
            </a:r>
          </a:p>
        </p:txBody>
      </p:sp>
      <p:sp>
        <p:nvSpPr>
          <p:cNvPr id="3" name="Content Placeholder 2">
            <a:extLst>
              <a:ext uri="{FF2B5EF4-FFF2-40B4-BE49-F238E27FC236}">
                <a16:creationId xmlns:a16="http://schemas.microsoft.com/office/drawing/2014/main" id="{A3D29A53-964C-AFD8-6BCB-423F9854D6B8}"/>
              </a:ext>
            </a:extLst>
          </p:cNvPr>
          <p:cNvSpPr>
            <a:spLocks noGrp="1"/>
          </p:cNvSpPr>
          <p:nvPr>
            <p:ph idx="1"/>
          </p:nvPr>
        </p:nvSpPr>
        <p:spPr/>
        <p:txBody>
          <a:bodyPr/>
          <a:lstStyle/>
          <a:p>
            <a:pPr>
              <a:buFont typeface="Wingdings" panose="05000000000000000000" pitchFamily="2" charset="2"/>
              <a:buChar char="v"/>
            </a:pPr>
            <a:r>
              <a:rPr lang="en-US" dirty="0"/>
              <a:t>Introduction</a:t>
            </a:r>
          </a:p>
          <a:p>
            <a:pPr>
              <a:buFont typeface="Wingdings" panose="05000000000000000000" pitchFamily="2" charset="2"/>
              <a:buChar char="v"/>
            </a:pPr>
            <a:r>
              <a:rPr lang="en-US" dirty="0"/>
              <a:t>Concept of OA</a:t>
            </a:r>
          </a:p>
          <a:p>
            <a:pPr>
              <a:buFont typeface="Wingdings" panose="05000000000000000000" pitchFamily="2" charset="2"/>
              <a:buChar char="v"/>
            </a:pPr>
            <a:r>
              <a:rPr lang="en-US" dirty="0"/>
              <a:t>Genesis of OA</a:t>
            </a:r>
          </a:p>
          <a:p>
            <a:pPr>
              <a:buFont typeface="Wingdings" panose="05000000000000000000" pitchFamily="2" charset="2"/>
              <a:buChar char="v"/>
            </a:pPr>
            <a:r>
              <a:rPr lang="en-US" dirty="0"/>
              <a:t>Defining OA</a:t>
            </a:r>
          </a:p>
          <a:p>
            <a:pPr>
              <a:buFont typeface="Wingdings" panose="05000000000000000000" pitchFamily="2" charset="2"/>
              <a:buChar char="v"/>
            </a:pPr>
            <a:r>
              <a:rPr lang="en-US" dirty="0"/>
              <a:t>Principles of OA</a:t>
            </a:r>
          </a:p>
          <a:p>
            <a:pPr>
              <a:buFont typeface="Wingdings" panose="05000000000000000000" pitchFamily="2" charset="2"/>
              <a:buChar char="v"/>
            </a:pPr>
            <a:r>
              <a:rPr lang="en-US" dirty="0"/>
              <a:t>Traditional vs Organic Agriculture</a:t>
            </a:r>
          </a:p>
          <a:p>
            <a:pPr>
              <a:buFont typeface="Wingdings" panose="05000000000000000000" pitchFamily="2" charset="2"/>
              <a:buChar char="v"/>
            </a:pPr>
            <a:r>
              <a:rPr lang="en-US" dirty="0"/>
              <a:t>Overview of the current developments in OA</a:t>
            </a:r>
          </a:p>
          <a:p>
            <a:pPr>
              <a:buFont typeface="Wingdings" panose="05000000000000000000" pitchFamily="2" charset="2"/>
              <a:buChar char="v"/>
            </a:pPr>
            <a:r>
              <a:rPr lang="en-US" dirty="0"/>
              <a:t>Conclusion</a:t>
            </a:r>
          </a:p>
          <a:p>
            <a:endParaRPr lang="en-US" dirty="0"/>
          </a:p>
          <a:p>
            <a:endParaRPr lang="en-US" dirty="0"/>
          </a:p>
        </p:txBody>
      </p:sp>
    </p:spTree>
    <p:extLst>
      <p:ext uri="{BB962C8B-B14F-4D97-AF65-F5344CB8AC3E}">
        <p14:creationId xmlns:p14="http://schemas.microsoft.com/office/powerpoint/2010/main" val="29032157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944562"/>
          </a:xfrm>
        </p:spPr>
        <p:txBody>
          <a:bodyPr/>
          <a:lstStyle/>
          <a:p>
            <a:r>
              <a:rPr lang="en-US" dirty="0"/>
              <a:t>Conclusion</a:t>
            </a:r>
          </a:p>
        </p:txBody>
      </p:sp>
      <p:pic>
        <p:nvPicPr>
          <p:cNvPr id="4" name="irc_mi" descr="Image result for organic farming">
            <a:hlinkClick r:id="rId2" tgtFrame="&quot;_blank&quot;"/>
          </p:cNvPr>
          <p:cNvPicPr>
            <a:picLocks noGrp="1"/>
          </p:cNvPicPr>
          <p:nvPr>
            <p:ph idx="1"/>
          </p:nvPr>
        </p:nvPicPr>
        <p:blipFill>
          <a:blip r:embed="rId3" cstate="print"/>
          <a:srcRect/>
          <a:stretch>
            <a:fillRect/>
          </a:stretch>
        </p:blipFill>
        <p:spPr bwMode="auto">
          <a:xfrm>
            <a:off x="1905000" y="1524000"/>
            <a:ext cx="4114800" cy="2514600"/>
          </a:xfrm>
          <a:prstGeom prst="rect">
            <a:avLst/>
          </a:prstGeom>
          <a:noFill/>
          <a:ln w="9525">
            <a:noFill/>
            <a:miter lim="800000"/>
            <a:headEnd/>
            <a:tailEnd/>
          </a:ln>
        </p:spPr>
      </p:pic>
      <p:pic>
        <p:nvPicPr>
          <p:cNvPr id="7" name="irc_mi" descr="Image result for organic farming">
            <a:hlinkClick r:id="rId4" tgtFrame="&quot;_blank&quot;"/>
          </p:cNvPr>
          <p:cNvPicPr/>
          <p:nvPr/>
        </p:nvPicPr>
        <p:blipFill>
          <a:blip r:embed="rId5" cstate="print"/>
          <a:srcRect/>
          <a:stretch>
            <a:fillRect/>
          </a:stretch>
        </p:blipFill>
        <p:spPr bwMode="auto">
          <a:xfrm>
            <a:off x="1828800" y="4114800"/>
            <a:ext cx="4191000" cy="2209800"/>
          </a:xfrm>
          <a:prstGeom prst="rect">
            <a:avLst/>
          </a:prstGeom>
          <a:noFill/>
          <a:ln w="9525">
            <a:noFill/>
            <a:miter lim="800000"/>
            <a:headEnd/>
            <a:tailEnd/>
          </a:ln>
        </p:spPr>
      </p:pic>
      <p:pic>
        <p:nvPicPr>
          <p:cNvPr id="3" name="Picture 2">
            <a:extLst>
              <a:ext uri="{FF2B5EF4-FFF2-40B4-BE49-F238E27FC236}">
                <a16:creationId xmlns:a16="http://schemas.microsoft.com/office/drawing/2014/main" id="{DA2586C2-998B-06D5-3615-42F7E866BE5F}"/>
              </a:ext>
            </a:extLst>
          </p:cNvPr>
          <p:cNvPicPr>
            <a:picLocks noChangeAspect="1"/>
          </p:cNvPicPr>
          <p:nvPr/>
        </p:nvPicPr>
        <p:blipFill>
          <a:blip r:embed="rId6"/>
          <a:stretch>
            <a:fillRect/>
          </a:stretch>
        </p:blipFill>
        <p:spPr>
          <a:xfrm>
            <a:off x="6096000" y="2834958"/>
            <a:ext cx="4525108" cy="3532098"/>
          </a:xfrm>
          <a:prstGeom prst="rect">
            <a:avLst/>
          </a:prstGeom>
        </p:spPr>
      </p:pic>
      <p:pic>
        <p:nvPicPr>
          <p:cNvPr id="8" name="irc_mi" descr="Related image">
            <a:hlinkClick r:id="rId7" tgtFrame="&quot;_blank&quot;"/>
          </p:cNvPr>
          <p:cNvPicPr/>
          <p:nvPr/>
        </p:nvPicPr>
        <p:blipFill>
          <a:blip r:embed="rId8" cstate="print"/>
          <a:srcRect/>
          <a:stretch>
            <a:fillRect/>
          </a:stretch>
        </p:blipFill>
        <p:spPr bwMode="auto">
          <a:xfrm>
            <a:off x="6096000" y="257053"/>
            <a:ext cx="4525107" cy="2514600"/>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C594C-9A4E-F00B-BA6E-E0E232DCB9C6}"/>
              </a:ext>
            </a:extLst>
          </p:cNvPr>
          <p:cNvSpPr>
            <a:spLocks noGrp="1"/>
          </p:cNvSpPr>
          <p:nvPr>
            <p:ph type="title"/>
          </p:nvPr>
        </p:nvSpPr>
        <p:spPr/>
        <p:txBody>
          <a:bodyPr>
            <a:normAutofit fontScale="90000"/>
          </a:bodyPr>
          <a:lstStyle/>
          <a:p>
            <a:br>
              <a:rPr lang="en-US" dirty="0"/>
            </a:br>
            <a:r>
              <a:rPr lang="en-US" dirty="0"/>
              <a:t>Acknowledgement</a:t>
            </a:r>
            <a:br>
              <a:rPr lang="en-US" dirty="0"/>
            </a:br>
            <a:endParaRPr lang="en-US" dirty="0"/>
          </a:p>
        </p:txBody>
      </p:sp>
      <p:sp>
        <p:nvSpPr>
          <p:cNvPr id="3" name="Content Placeholder 2">
            <a:extLst>
              <a:ext uri="{FF2B5EF4-FFF2-40B4-BE49-F238E27FC236}">
                <a16:creationId xmlns:a16="http://schemas.microsoft.com/office/drawing/2014/main" id="{FCFDE647-E4E5-D69A-2BD1-29B29FE4F257}"/>
              </a:ext>
            </a:extLst>
          </p:cNvPr>
          <p:cNvSpPr>
            <a:spLocks noGrp="1"/>
          </p:cNvSpPr>
          <p:nvPr>
            <p:ph idx="1"/>
          </p:nvPr>
        </p:nvSpPr>
        <p:spPr>
          <a:xfrm>
            <a:off x="838200" y="1547446"/>
            <a:ext cx="10515600" cy="4629517"/>
          </a:xfrm>
        </p:spPr>
        <p:txBody>
          <a:bodyPr>
            <a:normAutofit/>
          </a:bodyPr>
          <a:lstStyle/>
          <a:p>
            <a:r>
              <a:rPr lang="en-US" sz="3200" dirty="0"/>
              <a:t>Sokoine University of Agriculture</a:t>
            </a:r>
          </a:p>
          <a:p>
            <a:r>
              <a:rPr lang="en-US" sz="3200" dirty="0"/>
              <a:t>Ministry of Agriculture</a:t>
            </a:r>
          </a:p>
          <a:p>
            <a:r>
              <a:rPr lang="en-US" sz="3200" dirty="0"/>
              <a:t>Tanzania Organic Agriculture Movement (TOAM)</a:t>
            </a:r>
          </a:p>
          <a:p>
            <a:r>
              <a:rPr lang="en-US" sz="3200" dirty="0"/>
              <a:t>Sustainable Agriculture Tanzania (SAT)</a:t>
            </a:r>
          </a:p>
          <a:p>
            <a:r>
              <a:rPr lang="en-US" sz="3200" dirty="0"/>
              <a:t>Farmers groups in all organic production areas in Tanzania</a:t>
            </a:r>
          </a:p>
        </p:txBody>
      </p:sp>
    </p:spTree>
    <p:extLst>
      <p:ext uri="{BB962C8B-B14F-4D97-AF65-F5344CB8AC3E}">
        <p14:creationId xmlns:p14="http://schemas.microsoft.com/office/powerpoint/2010/main" val="26661204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8802B-6E6F-D3A2-2506-FB825B44C72F}"/>
              </a:ext>
            </a:extLst>
          </p:cNvPr>
          <p:cNvSpPr>
            <a:spLocks noGrp="1"/>
          </p:cNvSpPr>
          <p:nvPr>
            <p:ph type="title"/>
          </p:nvPr>
        </p:nvSpPr>
        <p:spPr>
          <a:xfrm>
            <a:off x="2672861" y="646479"/>
            <a:ext cx="6049108" cy="1325563"/>
          </a:xfrm>
        </p:spPr>
        <p:txBody>
          <a:bodyPr>
            <a:prstTxWarp prst="textDoubleWave1">
              <a:avLst/>
            </a:prstTxWarp>
            <a:normAutofit fontScale="90000"/>
          </a:bodyPr>
          <a:lstStyle/>
          <a:p>
            <a:pPr algn="ctr"/>
            <a:r>
              <a:rPr lang="en-US" sz="8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Thank you</a:t>
            </a:r>
            <a:br>
              <a:rPr lang="en-US"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br>
            <a:endParaRPr lang="en-US" dirty="0"/>
          </a:p>
        </p:txBody>
      </p:sp>
      <p:pic>
        <p:nvPicPr>
          <p:cNvPr id="4" name="Content Placeholder 3" descr="https://upload.wikimedia.org/wikipedia/commons/thumb/e/e6/Cook_organic%2C_not_the_planet%2C_2014_%28cropped%29.jpg/220px-Cook_organic%2C_not_the_planet%2C_2014_%28cropped%29.jpg">
            <a:hlinkClick r:id="rId2"/>
            <a:extLst>
              <a:ext uri="{FF2B5EF4-FFF2-40B4-BE49-F238E27FC236}">
                <a16:creationId xmlns:a16="http://schemas.microsoft.com/office/drawing/2014/main" id="{5661D6B1-C8F6-9893-1CD2-67F662E7F173}"/>
              </a:ext>
            </a:extLst>
          </p:cNvPr>
          <p:cNvPicPr>
            <a:picLocks noGrp="1"/>
          </p:cNvPicPr>
          <p:nvPr>
            <p:ph idx="1"/>
          </p:nvPr>
        </p:nvPicPr>
        <p:blipFill>
          <a:blip r:embed="rId3" cstate="print"/>
          <a:srcRect/>
          <a:stretch>
            <a:fillRect/>
          </a:stretch>
        </p:blipFill>
        <p:spPr bwMode="auto">
          <a:xfrm>
            <a:off x="4121834" y="1547446"/>
            <a:ext cx="3371166" cy="4428698"/>
          </a:xfrm>
          <a:prstGeom prst="rect">
            <a:avLst/>
          </a:prstGeom>
          <a:noFill/>
          <a:ln w="9525">
            <a:noFill/>
            <a:miter lim="800000"/>
            <a:headEnd/>
            <a:tailEnd/>
          </a:ln>
        </p:spPr>
      </p:pic>
      <p:pic>
        <p:nvPicPr>
          <p:cNvPr id="5" name="Picture 4">
            <a:extLst>
              <a:ext uri="{FF2B5EF4-FFF2-40B4-BE49-F238E27FC236}">
                <a16:creationId xmlns:a16="http://schemas.microsoft.com/office/drawing/2014/main" id="{98F8A8A9-917D-C736-4CAA-2E5D72A6D440}"/>
              </a:ext>
            </a:extLst>
          </p:cNvPr>
          <p:cNvPicPr>
            <a:picLocks noChangeAspect="1"/>
          </p:cNvPicPr>
          <p:nvPr/>
        </p:nvPicPr>
        <p:blipFill>
          <a:blip r:embed="rId4"/>
          <a:stretch>
            <a:fillRect/>
          </a:stretch>
        </p:blipFill>
        <p:spPr>
          <a:xfrm>
            <a:off x="0" y="118334"/>
            <a:ext cx="1365622" cy="1585097"/>
          </a:xfrm>
          <a:prstGeom prst="rect">
            <a:avLst/>
          </a:prstGeom>
        </p:spPr>
      </p:pic>
      <p:pic>
        <p:nvPicPr>
          <p:cNvPr id="6" name="Picture 5">
            <a:extLst>
              <a:ext uri="{FF2B5EF4-FFF2-40B4-BE49-F238E27FC236}">
                <a16:creationId xmlns:a16="http://schemas.microsoft.com/office/drawing/2014/main" id="{4EAFFC0A-9D71-78AF-CA4D-096580BDCB8E}"/>
              </a:ext>
            </a:extLst>
          </p:cNvPr>
          <p:cNvPicPr>
            <a:picLocks noChangeAspect="1"/>
          </p:cNvPicPr>
          <p:nvPr/>
        </p:nvPicPr>
        <p:blipFill>
          <a:blip r:embed="rId5"/>
          <a:stretch>
            <a:fillRect/>
          </a:stretch>
        </p:blipFill>
        <p:spPr>
          <a:xfrm>
            <a:off x="10619183" y="322566"/>
            <a:ext cx="1572818" cy="1325563"/>
          </a:xfrm>
          <a:prstGeom prst="rect">
            <a:avLst/>
          </a:prstGeom>
        </p:spPr>
      </p:pic>
    </p:spTree>
    <p:extLst>
      <p:ext uri="{BB962C8B-B14F-4D97-AF65-F5344CB8AC3E}">
        <p14:creationId xmlns:p14="http://schemas.microsoft.com/office/powerpoint/2010/main" val="15544732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51901-B967-2C94-6424-90B5CF5CA518}"/>
              </a:ext>
            </a:extLst>
          </p:cNvPr>
          <p:cNvSpPr>
            <a:spLocks noGrp="1"/>
          </p:cNvSpPr>
          <p:nvPr>
            <p:ph type="title"/>
          </p:nvPr>
        </p:nvSpPr>
        <p:spPr/>
        <p:txBody>
          <a:bodyPr/>
          <a:lstStyle/>
          <a:p>
            <a:r>
              <a:rPr lang="en-US" b="1" dirty="0"/>
              <a:t>Introduction</a:t>
            </a:r>
          </a:p>
        </p:txBody>
      </p:sp>
      <p:sp>
        <p:nvSpPr>
          <p:cNvPr id="3" name="Content Placeholder 2">
            <a:extLst>
              <a:ext uri="{FF2B5EF4-FFF2-40B4-BE49-F238E27FC236}">
                <a16:creationId xmlns:a16="http://schemas.microsoft.com/office/drawing/2014/main" id="{4D300B1C-19F1-B074-271C-4350161868A6}"/>
              </a:ext>
            </a:extLst>
          </p:cNvPr>
          <p:cNvSpPr>
            <a:spLocks noGrp="1"/>
          </p:cNvSpPr>
          <p:nvPr>
            <p:ph sz="half" idx="1"/>
          </p:nvPr>
        </p:nvSpPr>
        <p:spPr/>
        <p:txBody>
          <a:bodyPr>
            <a:normAutofit/>
          </a:bodyPr>
          <a:lstStyle/>
          <a:p>
            <a:endParaRPr lang="en-US" dirty="0"/>
          </a:p>
          <a:p>
            <a:endParaRPr lang="en-US" dirty="0"/>
          </a:p>
          <a:p>
            <a:endParaRPr lang="en-US" dirty="0"/>
          </a:p>
          <a:p>
            <a:endParaRPr lang="en-US" dirty="0"/>
          </a:p>
          <a:p>
            <a:endParaRPr lang="en-US" dirty="0"/>
          </a:p>
          <a:p>
            <a:endParaRPr lang="en-US" dirty="0"/>
          </a:p>
          <a:p>
            <a:endParaRPr lang="en-US" dirty="0"/>
          </a:p>
        </p:txBody>
      </p:sp>
      <p:sp>
        <p:nvSpPr>
          <p:cNvPr id="6" name="Content Placeholder 5">
            <a:extLst>
              <a:ext uri="{FF2B5EF4-FFF2-40B4-BE49-F238E27FC236}">
                <a16:creationId xmlns:a16="http://schemas.microsoft.com/office/drawing/2014/main" id="{5E875962-02B1-A190-DA5D-0D67F7278315}"/>
              </a:ext>
            </a:extLst>
          </p:cNvPr>
          <p:cNvSpPr>
            <a:spLocks noGrp="1"/>
          </p:cNvSpPr>
          <p:nvPr>
            <p:ph sz="half" idx="2"/>
          </p:nvPr>
        </p:nvSpPr>
        <p:spPr>
          <a:xfrm>
            <a:off x="5682176" y="1825625"/>
            <a:ext cx="5181600" cy="4351338"/>
          </a:xfrm>
        </p:spPr>
        <p:txBody>
          <a:bodyPr>
            <a:normAutofit/>
          </a:bodyPr>
          <a:lstStyle/>
          <a:p>
            <a:r>
              <a:rPr lang="en-US" dirty="0"/>
              <a:t>Basic human needs are made available in the environment- land, water and air which supports all life</a:t>
            </a:r>
          </a:p>
          <a:p>
            <a:endParaRPr lang="en-US" dirty="0"/>
          </a:p>
        </p:txBody>
      </p:sp>
      <p:pic>
        <p:nvPicPr>
          <p:cNvPr id="5" name="Picture 4">
            <a:extLst>
              <a:ext uri="{FF2B5EF4-FFF2-40B4-BE49-F238E27FC236}">
                <a16:creationId xmlns:a16="http://schemas.microsoft.com/office/drawing/2014/main" id="{8DD15F45-5C18-D171-2B58-78344EFACD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1852" y="1843111"/>
            <a:ext cx="3713871" cy="4642340"/>
          </a:xfrm>
          <a:prstGeom prst="rect">
            <a:avLst/>
          </a:prstGeom>
        </p:spPr>
      </p:pic>
    </p:spTree>
    <p:extLst>
      <p:ext uri="{BB962C8B-B14F-4D97-AF65-F5344CB8AC3E}">
        <p14:creationId xmlns:p14="http://schemas.microsoft.com/office/powerpoint/2010/main" val="36954908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C5716-8E9E-69F6-4290-09DC39E75237}"/>
              </a:ext>
            </a:extLst>
          </p:cNvPr>
          <p:cNvSpPr>
            <a:spLocks noGrp="1"/>
          </p:cNvSpPr>
          <p:nvPr>
            <p:ph type="title"/>
          </p:nvPr>
        </p:nvSpPr>
        <p:spPr/>
        <p:txBody>
          <a:bodyPr>
            <a:normAutofit/>
          </a:bodyPr>
          <a:lstStyle/>
          <a:p>
            <a:r>
              <a:rPr lang="en-US" sz="3600" dirty="0"/>
              <a:t>Introduction…</a:t>
            </a:r>
          </a:p>
        </p:txBody>
      </p:sp>
      <p:sp>
        <p:nvSpPr>
          <p:cNvPr id="3" name="Content Placeholder 2">
            <a:extLst>
              <a:ext uri="{FF2B5EF4-FFF2-40B4-BE49-F238E27FC236}">
                <a16:creationId xmlns:a16="http://schemas.microsoft.com/office/drawing/2014/main" id="{B98649E7-7344-DB58-FC55-8096EE639B91}"/>
              </a:ext>
            </a:extLst>
          </p:cNvPr>
          <p:cNvSpPr>
            <a:spLocks noGrp="1"/>
          </p:cNvSpPr>
          <p:nvPr>
            <p:ph idx="1"/>
          </p:nvPr>
        </p:nvSpPr>
        <p:spPr>
          <a:xfrm>
            <a:off x="838200" y="1403594"/>
            <a:ext cx="10950526" cy="5264491"/>
          </a:xfrm>
        </p:spPr>
        <p:txBody>
          <a:bodyPr>
            <a:noAutofit/>
          </a:bodyPr>
          <a:lstStyle/>
          <a:p>
            <a:r>
              <a:rPr lang="en-US" sz="3200" dirty="0"/>
              <a:t>On land-plants are grown for food, </a:t>
            </a:r>
            <a:r>
              <a:rPr lang="en-US" sz="3200" dirty="0" err="1"/>
              <a:t>fibre</a:t>
            </a:r>
            <a:r>
              <a:rPr lang="en-US" sz="3200" dirty="0"/>
              <a:t>, raw materials and for aesthetic value (ornamental plants-flowers, </a:t>
            </a:r>
            <a:r>
              <a:rPr lang="en-US" sz="3200" dirty="0" err="1"/>
              <a:t>foliages</a:t>
            </a:r>
            <a:r>
              <a:rPr lang="en-US" sz="3200" dirty="0"/>
              <a:t>, hedges)</a:t>
            </a:r>
          </a:p>
          <a:p>
            <a:r>
              <a:rPr lang="en-US" sz="3200" dirty="0"/>
              <a:t>On land-animals are kept-for food, other products (raw materials)</a:t>
            </a:r>
          </a:p>
          <a:p>
            <a:r>
              <a:rPr lang="en-US" sz="3200" dirty="0"/>
              <a:t>In water-aquatic animals, aquatic plants live, thrive, reproduce, and multiply for food and raw materials</a:t>
            </a:r>
          </a:p>
          <a:p>
            <a:r>
              <a:rPr lang="en-US" sz="3200" dirty="0"/>
              <a:t>This environment means everything to human beings and all other organisms and earns the right to be protected at all costs for the current needs and for the future generations of all organisms.</a:t>
            </a:r>
          </a:p>
        </p:txBody>
      </p:sp>
    </p:spTree>
    <p:extLst>
      <p:ext uri="{BB962C8B-B14F-4D97-AF65-F5344CB8AC3E}">
        <p14:creationId xmlns:p14="http://schemas.microsoft.com/office/powerpoint/2010/main" val="6403142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AE27E-6E5B-D9E9-0D79-4E1298323988}"/>
              </a:ext>
            </a:extLst>
          </p:cNvPr>
          <p:cNvSpPr>
            <a:spLocks noGrp="1"/>
          </p:cNvSpPr>
          <p:nvPr>
            <p:ph type="title"/>
          </p:nvPr>
        </p:nvSpPr>
        <p:spPr/>
        <p:txBody>
          <a:bodyPr>
            <a:normAutofit/>
          </a:bodyPr>
          <a:lstStyle/>
          <a:p>
            <a:r>
              <a:rPr lang="en-US" sz="3600" dirty="0"/>
              <a:t>Introduction….</a:t>
            </a:r>
          </a:p>
        </p:txBody>
      </p:sp>
      <p:sp>
        <p:nvSpPr>
          <p:cNvPr id="3" name="Content Placeholder 2">
            <a:extLst>
              <a:ext uri="{FF2B5EF4-FFF2-40B4-BE49-F238E27FC236}">
                <a16:creationId xmlns:a16="http://schemas.microsoft.com/office/drawing/2014/main" id="{EF71AEE6-5208-8F21-ABB5-25667C8F70BC}"/>
              </a:ext>
            </a:extLst>
          </p:cNvPr>
          <p:cNvSpPr>
            <a:spLocks noGrp="1"/>
          </p:cNvSpPr>
          <p:nvPr>
            <p:ph idx="1"/>
          </p:nvPr>
        </p:nvSpPr>
        <p:spPr>
          <a:xfrm>
            <a:off x="838200" y="1690688"/>
            <a:ext cx="10515600" cy="4486275"/>
          </a:xfrm>
        </p:spPr>
        <p:txBody>
          <a:bodyPr/>
          <a:lstStyle/>
          <a:p>
            <a:r>
              <a:rPr lang="en-US" sz="3200" dirty="0"/>
              <a:t>Current concerns on the environment</a:t>
            </a:r>
          </a:p>
          <a:p>
            <a:pPr lvl="1">
              <a:buFont typeface="Wingdings" panose="05000000000000000000" pitchFamily="2" charset="2"/>
              <a:buChar char="Ø"/>
            </a:pPr>
            <a:r>
              <a:rPr lang="en-US" sz="3200" dirty="0"/>
              <a:t>Climate change-global warming, pollution</a:t>
            </a:r>
          </a:p>
          <a:p>
            <a:pPr lvl="1">
              <a:buFont typeface="Wingdings" panose="05000000000000000000" pitchFamily="2" charset="2"/>
              <a:buChar char="Ø"/>
            </a:pPr>
            <a:r>
              <a:rPr lang="en-US" sz="3200" dirty="0"/>
              <a:t>Extinction of some organisms-both animals, and plants (natural vegetation)</a:t>
            </a:r>
          </a:p>
          <a:p>
            <a:pPr lvl="1">
              <a:buFont typeface="Wingdings" panose="05000000000000000000" pitchFamily="2" charset="2"/>
              <a:buChar char="Ø"/>
            </a:pPr>
            <a:r>
              <a:rPr lang="en-US" sz="3200" dirty="0"/>
              <a:t>Soil fertility</a:t>
            </a:r>
          </a:p>
          <a:p>
            <a:pPr lvl="1">
              <a:buFont typeface="Wingdings" panose="05000000000000000000" pitchFamily="2" charset="2"/>
              <a:buChar char="Ø"/>
            </a:pPr>
            <a:r>
              <a:rPr lang="en-US" sz="3200" dirty="0"/>
              <a:t>Health of living organisms </a:t>
            </a:r>
          </a:p>
          <a:p>
            <a:pPr marL="457200" lvl="1" indent="0">
              <a:buNone/>
            </a:pPr>
            <a:endParaRPr lang="en-US" sz="3200" dirty="0"/>
          </a:p>
          <a:p>
            <a:pPr lvl="2">
              <a:buFont typeface="Wingdings" panose="05000000000000000000" pitchFamily="2" charset="2"/>
              <a:buChar char="v"/>
            </a:pPr>
            <a:r>
              <a:rPr lang="en-US" sz="2800" dirty="0"/>
              <a:t>Suffering especially in LDCs</a:t>
            </a:r>
          </a:p>
          <a:p>
            <a:pPr lvl="1">
              <a:buFont typeface="Wingdings" panose="05000000000000000000" pitchFamily="2" charset="2"/>
              <a:buChar char="Ø"/>
            </a:pPr>
            <a:endParaRPr lang="en-US" dirty="0"/>
          </a:p>
        </p:txBody>
      </p:sp>
    </p:spTree>
    <p:extLst>
      <p:ext uri="{BB962C8B-B14F-4D97-AF65-F5344CB8AC3E}">
        <p14:creationId xmlns:p14="http://schemas.microsoft.com/office/powerpoint/2010/main" val="14681465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00BA5-EBBB-DF0A-0F39-0661FFAD0FDC}"/>
              </a:ext>
            </a:extLst>
          </p:cNvPr>
          <p:cNvSpPr>
            <a:spLocks noGrp="1"/>
          </p:cNvSpPr>
          <p:nvPr>
            <p:ph type="title"/>
          </p:nvPr>
        </p:nvSpPr>
        <p:spPr>
          <a:xfrm>
            <a:off x="838200" y="365125"/>
            <a:ext cx="10515600" cy="1829890"/>
          </a:xfrm>
        </p:spPr>
        <p:txBody>
          <a:bodyPr>
            <a:normAutofit/>
          </a:bodyPr>
          <a:lstStyle/>
          <a:p>
            <a:r>
              <a:rPr lang="en-US" b="1" dirty="0"/>
              <a:t>The concept of OA</a:t>
            </a:r>
            <a:br>
              <a:rPr lang="en-US" dirty="0"/>
            </a:br>
            <a:endParaRPr lang="en-US" sz="2800" dirty="0"/>
          </a:p>
        </p:txBody>
      </p:sp>
      <p:pic>
        <p:nvPicPr>
          <p:cNvPr id="6" name="Picture 2">
            <a:extLst>
              <a:ext uri="{FF2B5EF4-FFF2-40B4-BE49-F238E27FC236}">
                <a16:creationId xmlns:a16="http://schemas.microsoft.com/office/drawing/2014/main" id="{1B4EBA87-6DD0-8607-BC3D-5246FE1E980D}"/>
              </a:ext>
            </a:extLst>
          </p:cNvPr>
          <p:cNvPicPr>
            <a:picLocks noGrp="1" noChangeAspect="1" noChangeArrowheads="1"/>
          </p:cNvPicPr>
          <p:nvPr>
            <p:ph sz="half" idx="1"/>
          </p:nvPr>
        </p:nvPicPr>
        <p:blipFill>
          <a:blip r:embed="rId2" cstate="print"/>
          <a:srcRect/>
          <a:stretch>
            <a:fillRect/>
          </a:stretch>
        </p:blipFill>
        <p:spPr bwMode="auto">
          <a:xfrm>
            <a:off x="1220629" y="2195015"/>
            <a:ext cx="4289186" cy="4418047"/>
          </a:xfrm>
          <a:prstGeom prst="rect">
            <a:avLst/>
          </a:prstGeom>
          <a:noFill/>
          <a:ln w="9525">
            <a:noFill/>
            <a:miter lim="800000"/>
            <a:headEnd/>
            <a:tailEnd/>
          </a:ln>
        </p:spPr>
      </p:pic>
      <p:pic>
        <p:nvPicPr>
          <p:cNvPr id="7" name="Picture 1">
            <a:extLst>
              <a:ext uri="{FF2B5EF4-FFF2-40B4-BE49-F238E27FC236}">
                <a16:creationId xmlns:a16="http://schemas.microsoft.com/office/drawing/2014/main" id="{66402251-CA3A-387E-6DF1-DCD888FB4858}"/>
              </a:ext>
            </a:extLst>
          </p:cNvPr>
          <p:cNvPicPr>
            <a:picLocks noGrp="1" noChangeAspect="1" noChangeArrowheads="1"/>
          </p:cNvPicPr>
          <p:nvPr>
            <p:ph sz="half" idx="2"/>
          </p:nvPr>
        </p:nvPicPr>
        <p:blipFill>
          <a:blip r:embed="rId3" cstate="print"/>
          <a:srcRect/>
          <a:stretch>
            <a:fillRect/>
          </a:stretch>
        </p:blipFill>
        <p:spPr bwMode="auto">
          <a:xfrm>
            <a:off x="5627044" y="2195015"/>
            <a:ext cx="5801784" cy="4351338"/>
          </a:xfrm>
          <a:prstGeom prst="rect">
            <a:avLst/>
          </a:prstGeom>
          <a:noFill/>
          <a:ln w="9525">
            <a:noFill/>
            <a:miter lim="800000"/>
            <a:headEnd/>
            <a:tailEnd/>
          </a:ln>
        </p:spPr>
      </p:pic>
    </p:spTree>
    <p:extLst>
      <p:ext uri="{BB962C8B-B14F-4D97-AF65-F5344CB8AC3E}">
        <p14:creationId xmlns:p14="http://schemas.microsoft.com/office/powerpoint/2010/main" val="24892682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154186"/>
          </a:xfrm>
        </p:spPr>
        <p:txBody>
          <a:bodyPr>
            <a:normAutofit fontScale="90000"/>
          </a:bodyPr>
          <a:lstStyle/>
          <a:p>
            <a:br>
              <a:rPr lang="en-US" dirty="0"/>
            </a:br>
            <a:r>
              <a:rPr lang="en-US" b="1" dirty="0"/>
              <a:t>Concept of OA….</a:t>
            </a:r>
          </a:p>
        </p:txBody>
      </p:sp>
      <p:sp>
        <p:nvSpPr>
          <p:cNvPr id="3" name="Content Placeholder 2"/>
          <p:cNvSpPr>
            <a:spLocks noGrp="1"/>
          </p:cNvSpPr>
          <p:nvPr>
            <p:ph idx="1"/>
          </p:nvPr>
        </p:nvSpPr>
        <p:spPr>
          <a:xfrm>
            <a:off x="838200" y="1772529"/>
            <a:ext cx="10515600" cy="4404434"/>
          </a:xfrm>
        </p:spPr>
        <p:txBody>
          <a:bodyPr>
            <a:normAutofit fontScale="92500" lnSpcReduction="20000"/>
          </a:bodyPr>
          <a:lstStyle/>
          <a:p>
            <a:r>
              <a:rPr lang="en-GB" sz="3600" dirty="0"/>
              <a:t>Farmers in </a:t>
            </a:r>
            <a:r>
              <a:rPr lang="en-GB" sz="3600" b="1" dirty="0"/>
              <a:t>modern agriculture </a:t>
            </a:r>
            <a:r>
              <a:rPr lang="en-GB" sz="3600" dirty="0"/>
              <a:t>apply high levels of fertilisers, pesticides, disinfectants &amp; growth regulators to maximize  yield and profitability</a:t>
            </a:r>
          </a:p>
          <a:p>
            <a:r>
              <a:rPr lang="en-GB" sz="3600" dirty="0"/>
              <a:t>High applications of these chemicals in lead to ill-effects to the environment and humans resulting in non-sustainable agriculture</a:t>
            </a:r>
          </a:p>
          <a:p>
            <a:r>
              <a:rPr lang="en-US" sz="3600" dirty="0"/>
              <a:t>The concept of OA emerged out of concerns on the environment, soils, organisms and their health and also the future generations!</a:t>
            </a:r>
          </a:p>
          <a:p>
            <a:r>
              <a:rPr lang="en-GB" sz="3600" dirty="0"/>
              <a:t>New outlook rooted towards sustainable and ecologically friendly agriculture known as  </a:t>
            </a:r>
            <a:r>
              <a:rPr lang="en-GB" sz="3600" b="1" i="1" dirty="0"/>
              <a:t>organic farming</a:t>
            </a:r>
            <a:r>
              <a:rPr lang="en-GB" sz="3600" dirty="0"/>
              <a:t> </a:t>
            </a:r>
          </a:p>
          <a:p>
            <a:endParaRPr lang="en-GB" sz="3600" dirty="0"/>
          </a:p>
          <a:p>
            <a:endParaRPr lang="en-GB" sz="3600" dirty="0"/>
          </a:p>
          <a:p>
            <a:pPr marL="0" indent="0">
              <a:buNone/>
            </a:pPr>
            <a:endParaRPr lang="en-US" sz="3200" dirty="0"/>
          </a:p>
        </p:txBody>
      </p:sp>
    </p:spTree>
    <p:extLst>
      <p:ext uri="{BB962C8B-B14F-4D97-AF65-F5344CB8AC3E}">
        <p14:creationId xmlns:p14="http://schemas.microsoft.com/office/powerpoint/2010/main" val="10454606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831C3-5343-097A-324F-00A3413B19AE}"/>
              </a:ext>
            </a:extLst>
          </p:cNvPr>
          <p:cNvSpPr>
            <a:spLocks noGrp="1"/>
          </p:cNvSpPr>
          <p:nvPr>
            <p:ph type="title"/>
          </p:nvPr>
        </p:nvSpPr>
        <p:spPr/>
        <p:txBody>
          <a:bodyPr>
            <a:normAutofit fontScale="90000"/>
          </a:bodyPr>
          <a:lstStyle/>
          <a:p>
            <a:br>
              <a:rPr lang="en-US" dirty="0"/>
            </a:br>
            <a:r>
              <a:rPr lang="en-US" b="1" dirty="0"/>
              <a:t>Genesis of OA</a:t>
            </a:r>
            <a:br>
              <a:rPr lang="en-US" b="1" dirty="0"/>
            </a:br>
            <a:endParaRPr lang="en-US" b="1" dirty="0"/>
          </a:p>
        </p:txBody>
      </p:sp>
      <p:sp>
        <p:nvSpPr>
          <p:cNvPr id="5" name="Content Placeholder 4">
            <a:extLst>
              <a:ext uri="{FF2B5EF4-FFF2-40B4-BE49-F238E27FC236}">
                <a16:creationId xmlns:a16="http://schemas.microsoft.com/office/drawing/2014/main" id="{4E2629F7-C85D-6E5B-2AC1-813414C66E2F}"/>
              </a:ext>
            </a:extLst>
          </p:cNvPr>
          <p:cNvSpPr>
            <a:spLocks noGrp="1"/>
          </p:cNvSpPr>
          <p:nvPr>
            <p:ph idx="1"/>
          </p:nvPr>
        </p:nvSpPr>
        <p:spPr>
          <a:xfrm>
            <a:off x="703385" y="1519311"/>
            <a:ext cx="10874325" cy="5106572"/>
          </a:xfrm>
        </p:spPr>
        <p:txBody>
          <a:bodyPr>
            <a:normAutofit fontScale="92500"/>
          </a:bodyPr>
          <a:lstStyle/>
          <a:p>
            <a:r>
              <a:rPr lang="en-US" sz="3500" dirty="0"/>
              <a:t>The </a:t>
            </a:r>
            <a:r>
              <a:rPr lang="en-US" sz="3500" dirty="0">
                <a:hlinkClick r:id="rId2" tooltip="Organic movement"/>
              </a:rPr>
              <a:t>organic movement</a:t>
            </a:r>
            <a:r>
              <a:rPr lang="en-US" sz="3500" dirty="0"/>
              <a:t> began in the 1930s and 1940s as a reaction to </a:t>
            </a:r>
            <a:r>
              <a:rPr lang="en-US" sz="3500" dirty="0">
                <a:hlinkClick r:id="rId3" tooltip="Agriculture"/>
              </a:rPr>
              <a:t>agriculture</a:t>
            </a:r>
            <a:r>
              <a:rPr lang="en-US" sz="3500" dirty="0"/>
              <a:t>'s growing reliance on synthetic fertilizers.</a:t>
            </a:r>
          </a:p>
          <a:p>
            <a:r>
              <a:rPr lang="en-US" sz="3500" dirty="0"/>
              <a:t> Artificial fertilizers had been created during the 18th century, initially with </a:t>
            </a:r>
            <a:r>
              <a:rPr lang="en-US" sz="3500" dirty="0">
                <a:hlinkClick r:id="rId4" tooltip="Superphosphate"/>
              </a:rPr>
              <a:t>superphosphates</a:t>
            </a:r>
            <a:r>
              <a:rPr lang="en-US" sz="3500" dirty="0"/>
              <a:t> and then </a:t>
            </a:r>
            <a:r>
              <a:rPr lang="en-US" sz="3500" dirty="0">
                <a:hlinkClick r:id="rId5" tooltip="Ammonia"/>
              </a:rPr>
              <a:t>ammonia</a:t>
            </a:r>
            <a:r>
              <a:rPr lang="en-US" sz="3500" dirty="0"/>
              <a:t>-based fertilizers were produced.</a:t>
            </a:r>
          </a:p>
          <a:p>
            <a:r>
              <a:rPr lang="en-US" sz="3500" dirty="0"/>
              <a:t>These </a:t>
            </a:r>
            <a:r>
              <a:rPr lang="en-US" sz="3500" dirty="0">
                <a:hlinkClick r:id="rId6" tooltip="Fertilizer"/>
              </a:rPr>
              <a:t>early fertilizers</a:t>
            </a:r>
            <a:r>
              <a:rPr lang="en-US" sz="3500" dirty="0"/>
              <a:t> were cheap, powerful, and easy to transport in bulk. </a:t>
            </a:r>
          </a:p>
          <a:p>
            <a:r>
              <a:rPr lang="en-US" sz="3500" dirty="0"/>
              <a:t>Similar advances occurred in chemical pesticides in the 1940s, leading to the decade being referred to as the 'pesticide era'.</a:t>
            </a:r>
          </a:p>
          <a:p>
            <a:pPr marL="0" indent="0">
              <a:buNone/>
            </a:pPr>
            <a:endParaRPr lang="en-US" dirty="0"/>
          </a:p>
        </p:txBody>
      </p:sp>
    </p:spTree>
    <p:extLst>
      <p:ext uri="{BB962C8B-B14F-4D97-AF65-F5344CB8AC3E}">
        <p14:creationId xmlns:p14="http://schemas.microsoft.com/office/powerpoint/2010/main" val="18586449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837</TotalTime>
  <Words>1096</Words>
  <Application>Microsoft Office PowerPoint</Application>
  <PresentationFormat>Widescreen</PresentationFormat>
  <Paragraphs>141</Paragraphs>
  <Slides>32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Calibri</vt:lpstr>
      <vt:lpstr>Calibri Light</vt:lpstr>
      <vt:lpstr>Edwardian Script ITC</vt:lpstr>
      <vt:lpstr>Wingdings</vt:lpstr>
      <vt:lpstr>Office Theme</vt:lpstr>
      <vt:lpstr>ORGANIC AGRICULTURE EXCHANGE FORUM 2025</vt:lpstr>
      <vt:lpstr>CONCEPT AND GENESIS OF ORGANIC AGRICULTURE</vt:lpstr>
      <vt:lpstr>CONCEPT AND GENESIS OF ORGANIC AGRICULTURE</vt:lpstr>
      <vt:lpstr>Introduction</vt:lpstr>
      <vt:lpstr>Introduction…</vt:lpstr>
      <vt:lpstr>Introduction….</vt:lpstr>
      <vt:lpstr>The concept of OA </vt:lpstr>
      <vt:lpstr> Concept of OA….</vt:lpstr>
      <vt:lpstr> Genesis of OA </vt:lpstr>
      <vt:lpstr>  Genesis of OA…  </vt:lpstr>
      <vt:lpstr>  Genesis of OA…  </vt:lpstr>
      <vt:lpstr> Defining OA </vt:lpstr>
      <vt:lpstr>Definition of organic farming</vt:lpstr>
      <vt:lpstr>Defining OA…</vt:lpstr>
      <vt:lpstr>Defining OA…</vt:lpstr>
      <vt:lpstr>  </vt:lpstr>
      <vt:lpstr> Principles of OA…  </vt:lpstr>
      <vt:lpstr>Principles of OA…</vt:lpstr>
      <vt:lpstr>Principles of OA…</vt:lpstr>
      <vt:lpstr>Principles of OA…</vt:lpstr>
      <vt:lpstr> Traditional vs Organic Agriculture </vt:lpstr>
      <vt:lpstr> Overview of the current developments in OA </vt:lpstr>
      <vt:lpstr>Situation In Tanzania-an overview</vt:lpstr>
      <vt:lpstr>Situation In Tanzania…</vt:lpstr>
      <vt:lpstr>Zanzibar</vt:lpstr>
      <vt:lpstr>Lushoto-Tanzania</vt:lpstr>
      <vt:lpstr>Irente farm-Lushoto, Tanzania</vt:lpstr>
      <vt:lpstr>Gibb’s farm-Karatu, Tanzania</vt:lpstr>
      <vt:lpstr>Morogoro-Tanzania</vt:lpstr>
      <vt:lpstr>Conclusion</vt:lpstr>
      <vt:lpstr> Acknowledgement </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Lilian Shechambo</dc:creator>
  <cp:lastModifiedBy>hp</cp:lastModifiedBy>
  <cp:revision>5</cp:revision>
  <dcterms:created xsi:type="dcterms:W3CDTF">2025-03-12T09:11:44Z</dcterms:created>
  <dcterms:modified xsi:type="dcterms:W3CDTF">2025-04-25T11:07:26Z</dcterms:modified>
</cp:coreProperties>
</file>